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7"/>
  </p:notesMasterIdLst>
  <p:handoutMasterIdLst>
    <p:handoutMasterId r:id="rId48"/>
  </p:handoutMasterIdLst>
  <p:sldIdLst>
    <p:sldId id="259" r:id="rId3"/>
    <p:sldId id="262" r:id="rId4"/>
    <p:sldId id="273" r:id="rId5"/>
    <p:sldId id="1733" r:id="rId6"/>
    <p:sldId id="299" r:id="rId7"/>
    <p:sldId id="1734" r:id="rId8"/>
    <p:sldId id="1755" r:id="rId9"/>
    <p:sldId id="1732" r:id="rId10"/>
    <p:sldId id="1756" r:id="rId11"/>
    <p:sldId id="1754" r:id="rId12"/>
    <p:sldId id="1753" r:id="rId13"/>
    <p:sldId id="267" r:id="rId14"/>
    <p:sldId id="1739" r:id="rId15"/>
    <p:sldId id="1738" r:id="rId16"/>
    <p:sldId id="1740" r:id="rId17"/>
    <p:sldId id="1757" r:id="rId18"/>
    <p:sldId id="1770" r:id="rId19"/>
    <p:sldId id="1771" r:id="rId20"/>
    <p:sldId id="1772" r:id="rId21"/>
    <p:sldId id="1759" r:id="rId22"/>
    <p:sldId id="1761" r:id="rId23"/>
    <p:sldId id="1760" r:id="rId24"/>
    <p:sldId id="1762" r:id="rId25"/>
    <p:sldId id="1768" r:id="rId26"/>
    <p:sldId id="1736" r:id="rId27"/>
    <p:sldId id="1743" r:id="rId28"/>
    <p:sldId id="1744" r:id="rId29"/>
    <p:sldId id="1763" r:id="rId30"/>
    <p:sldId id="1748" r:id="rId31"/>
    <p:sldId id="1752" r:id="rId32"/>
    <p:sldId id="280" r:id="rId33"/>
    <p:sldId id="1751" r:id="rId34"/>
    <p:sldId id="1750" r:id="rId35"/>
    <p:sldId id="1731" r:id="rId36"/>
    <p:sldId id="1769" r:id="rId37"/>
    <p:sldId id="1749" r:id="rId38"/>
    <p:sldId id="1746" r:id="rId39"/>
    <p:sldId id="1747" r:id="rId40"/>
    <p:sldId id="1765" r:id="rId41"/>
    <p:sldId id="1735" r:id="rId42"/>
    <p:sldId id="292" r:id="rId43"/>
    <p:sldId id="270" r:id="rId44"/>
    <p:sldId id="1742" r:id="rId45"/>
    <p:sldId id="1764" r:id="rId46"/>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Yiyan" initials="Lee" lastIdx="1" clrIdx="0">
    <p:extLst>
      <p:ext uri="{19B8F6BF-5375-455C-9EA6-DF929625EA0E}">
        <p15:presenceInfo xmlns:p15="http://schemas.microsoft.com/office/powerpoint/2012/main" userId="Lee Yiy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07" autoAdjust="0"/>
    <p:restoredTop sz="94274" autoAdjust="0"/>
  </p:normalViewPr>
  <p:slideViewPr>
    <p:cSldViewPr snapToGrid="0" showGuides="1">
      <p:cViewPr varScale="1">
        <p:scale>
          <a:sx n="87" d="100"/>
          <a:sy n="87" d="100"/>
        </p:scale>
        <p:origin x="437" y="62"/>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2021/9/13</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dirty="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dirty="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dirty="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dirty="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dirty="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dirty="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dirty="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dirty="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dirty="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121.36.207.248:8001/"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82.jpg"/><Relationship Id="rId2" Type="http://schemas.openxmlformats.org/officeDocument/2006/relationships/image" Target="../media/image77.jpg"/><Relationship Id="rId1" Type="http://schemas.openxmlformats.org/officeDocument/2006/relationships/slideLayout" Target="../slideLayouts/slideLayout10.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 Id="rId9"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406318" y="2016174"/>
            <a:ext cx="9379365" cy="1060855"/>
          </a:xfrm>
        </p:spPr>
        <p:txBody>
          <a:bodyPr/>
          <a:lstStyle/>
          <a:p>
            <a:r>
              <a:rPr lang="zh-CN" altLang="en-US" sz="5400" dirty="0">
                <a:latin typeface="微软雅黑" panose="020B0503020204020204" pitchFamily="34" charset="-122"/>
                <a:ea typeface="微软雅黑" panose="020B0503020204020204" pitchFamily="34" charset="-122"/>
              </a:rPr>
              <a:t>交我赚，您的基金投资专家。</a:t>
            </a:r>
            <a:endParaRPr lang="zh-CN" altLang="en-US" dirty="0"/>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r>
              <a:rPr lang="en-US" altLang="zh-CN" dirty="0"/>
              <a:t>2021</a:t>
            </a:r>
            <a:r>
              <a:rPr lang="zh-CN" altLang="en-US" dirty="0"/>
              <a:t>年</a:t>
            </a:r>
            <a:r>
              <a:rPr lang="en-US" altLang="zh-CN" dirty="0"/>
              <a:t>9</a:t>
            </a:r>
            <a:r>
              <a:rPr lang="zh-CN" altLang="en-US" dirty="0"/>
              <a:t>月</a:t>
            </a:r>
            <a:r>
              <a:rPr lang="en-US" altLang="zh-CN" dirty="0"/>
              <a:t>13</a:t>
            </a:r>
            <a:r>
              <a:rPr lang="zh-CN" altLang="en-US" dirty="0"/>
              <a:t>日</a:t>
            </a: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2866540" y="4178803"/>
            <a:ext cx="6458920" cy="598488"/>
          </a:xfrm>
        </p:spPr>
        <p:txBody>
          <a:bodyPr/>
          <a:lstStyle/>
          <a:p>
            <a:r>
              <a:rPr lang="zh-CN" altLang="en-US" sz="2800" dirty="0"/>
              <a:t>交我赚开发团队：</a:t>
            </a:r>
            <a:endParaRPr lang="en-US" altLang="zh-CN" sz="2800" dirty="0"/>
          </a:p>
          <a:p>
            <a:r>
              <a:rPr lang="zh-CN" altLang="en-US" sz="2800" dirty="0"/>
              <a:t>李逸岩，黄喆敏，汪逊杰，钱博闻</a:t>
            </a:r>
          </a:p>
        </p:txBody>
      </p:sp>
      <p:pic>
        <p:nvPicPr>
          <p:cNvPr id="4" name="图片 3">
            <a:extLst>
              <a:ext uri="{FF2B5EF4-FFF2-40B4-BE49-F238E27FC236}">
                <a16:creationId xmlns:a16="http://schemas.microsoft.com/office/drawing/2014/main" id="{EF2AAAF9-F25D-49AA-8EC1-3501E40CA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652" y="97971"/>
            <a:ext cx="606490" cy="606490"/>
          </a:xfrm>
          <a:prstGeom prst="rect">
            <a:avLst/>
          </a:prstGeom>
        </p:spPr>
      </p:pic>
      <p:cxnSp>
        <p:nvCxnSpPr>
          <p:cNvPr id="6" name="直接连接符 5">
            <a:extLst>
              <a:ext uri="{FF2B5EF4-FFF2-40B4-BE49-F238E27FC236}">
                <a16:creationId xmlns:a16="http://schemas.microsoft.com/office/drawing/2014/main" id="{03AFC3B2-A3CD-475A-82B0-9AEAA69042F0}"/>
              </a:ext>
            </a:extLst>
          </p:cNvPr>
          <p:cNvCxnSpPr/>
          <p:nvPr/>
        </p:nvCxnSpPr>
        <p:spPr>
          <a:xfrm>
            <a:off x="2528596" y="186612"/>
            <a:ext cx="0" cy="4292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3200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5C3E17-590C-4B0B-B992-2937AE8CECF2}"/>
              </a:ext>
            </a:extLst>
          </p:cNvPr>
          <p:cNvSpPr>
            <a:spLocks noGrp="1"/>
          </p:cNvSpPr>
          <p:nvPr>
            <p:ph type="body" sz="quarter" idx="11"/>
          </p:nvPr>
        </p:nvSpPr>
        <p:spPr/>
        <p:txBody>
          <a:bodyPr/>
          <a:lstStyle/>
          <a:p>
            <a:r>
              <a:rPr lang="zh-CN" altLang="en-US" dirty="0"/>
              <a:t>采用</a:t>
            </a:r>
            <a:r>
              <a:rPr lang="en-US" altLang="zh-CN" b="1" dirty="0"/>
              <a:t>Scrapy</a:t>
            </a:r>
            <a:r>
              <a:rPr lang="zh-CN" altLang="en-US" b="1" dirty="0"/>
              <a:t>，数据处理更放心</a:t>
            </a:r>
          </a:p>
        </p:txBody>
      </p:sp>
      <p:sp>
        <p:nvSpPr>
          <p:cNvPr id="3" name="文本占位符 2">
            <a:extLst>
              <a:ext uri="{FF2B5EF4-FFF2-40B4-BE49-F238E27FC236}">
                <a16:creationId xmlns:a16="http://schemas.microsoft.com/office/drawing/2014/main" id="{359CEB36-1017-4C03-BF29-04CE338FE58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C645056B-860E-42D4-8CCF-C2103A8F0690}"/>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19522611-00F0-451E-A54D-3625AC8740DA}"/>
              </a:ext>
            </a:extLst>
          </p:cNvPr>
          <p:cNvSpPr>
            <a:spLocks noGrp="1"/>
          </p:cNvSpPr>
          <p:nvPr>
            <p:ph type="body" sz="quarter" idx="14"/>
          </p:nvPr>
        </p:nvSpPr>
        <p:spPr>
          <a:xfrm>
            <a:off x="319056" y="766710"/>
            <a:ext cx="11642789" cy="5672190"/>
          </a:xfrm>
        </p:spPr>
        <p:txBody>
          <a:bodyPr/>
          <a:lstStyle/>
          <a:p>
            <a:r>
              <a:rPr lang="zh-CN" altLang="en-US" b="1" dirty="0"/>
              <a:t>完整、可靠、易用</a:t>
            </a:r>
            <a:r>
              <a:rPr lang="zh-CN" altLang="en-US" dirty="0"/>
              <a:t>的爬虫服务：</a:t>
            </a:r>
            <a:r>
              <a:rPr lang="zh-CN" altLang="en-US" b="1" dirty="0"/>
              <a:t>参数化调用</a:t>
            </a:r>
            <a:r>
              <a:rPr lang="zh-CN" altLang="en-US" dirty="0"/>
              <a:t>，高复用性代码；</a:t>
            </a:r>
            <a:endParaRPr lang="en-US" altLang="zh-CN" dirty="0"/>
          </a:p>
          <a:p>
            <a:r>
              <a:rPr lang="zh-CN" altLang="en-US" dirty="0"/>
              <a:t>支持</a:t>
            </a:r>
            <a:r>
              <a:rPr lang="zh-CN" altLang="en-US" b="1" dirty="0"/>
              <a:t>高性能，低资源占用式</a:t>
            </a:r>
            <a:r>
              <a:rPr lang="zh-CN" altLang="en-US" dirty="0"/>
              <a:t>的实时爬取；</a:t>
            </a:r>
            <a:endParaRPr lang="en-US" altLang="zh-CN" dirty="0"/>
          </a:p>
          <a:p>
            <a:r>
              <a:rPr lang="zh-CN" altLang="en-US" dirty="0"/>
              <a:t>支持</a:t>
            </a:r>
            <a:r>
              <a:rPr lang="zh-CN" altLang="en-US" b="1" dirty="0"/>
              <a:t>手动爬取数据</a:t>
            </a:r>
            <a:r>
              <a:rPr lang="zh-CN" altLang="en-US" dirty="0"/>
              <a:t>，当后台服务出现问题，管理员轻松监测并针对性补充数据；</a:t>
            </a:r>
            <a:endParaRPr lang="en-US" altLang="zh-CN" dirty="0"/>
          </a:p>
          <a:p>
            <a:r>
              <a:rPr lang="zh-CN" altLang="en-US" b="1" dirty="0"/>
              <a:t>微服务</a:t>
            </a:r>
            <a:r>
              <a:rPr lang="zh-CN" altLang="en-US" dirty="0"/>
              <a:t>架构，支持爬虫直连数据库，通过</a:t>
            </a:r>
            <a:r>
              <a:rPr lang="en-US" altLang="zh-CN" dirty="0"/>
              <a:t>Restful API</a:t>
            </a:r>
            <a:r>
              <a:rPr lang="zh-CN" altLang="en-US" dirty="0"/>
              <a:t>与主服务进行实时通信；</a:t>
            </a:r>
          </a:p>
        </p:txBody>
      </p:sp>
      <p:sp>
        <p:nvSpPr>
          <p:cNvPr id="12" name="Freeform 16">
            <a:extLst>
              <a:ext uri="{FF2B5EF4-FFF2-40B4-BE49-F238E27FC236}">
                <a16:creationId xmlns:a16="http://schemas.microsoft.com/office/drawing/2014/main" id="{C923D502-D90B-4982-B2FD-754ED51EA23F}"/>
              </a:ext>
            </a:extLst>
          </p:cNvPr>
          <p:cNvSpPr>
            <a:spLocks noEditPoints="1"/>
          </p:cNvSpPr>
          <p:nvPr/>
        </p:nvSpPr>
        <p:spPr bwMode="auto">
          <a:xfrm>
            <a:off x="5640611" y="3476332"/>
            <a:ext cx="922623" cy="940600"/>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3CA565B4-4B4E-4A23-8E67-D35287F6A588}"/>
              </a:ext>
            </a:extLst>
          </p:cNvPr>
          <p:cNvSpPr txBox="1"/>
          <p:nvPr/>
        </p:nvSpPr>
        <p:spPr>
          <a:xfrm>
            <a:off x="8775097" y="4628560"/>
            <a:ext cx="1560114" cy="369332"/>
          </a:xfrm>
          <a:prstGeom prst="rect">
            <a:avLst/>
          </a:prstGeom>
          <a:noFill/>
        </p:spPr>
        <p:txBody>
          <a:bodyPr wrap="square" rtlCol="0">
            <a:spAutoFit/>
          </a:bodyPr>
          <a:lstStyle/>
          <a:p>
            <a:r>
              <a:rPr lang="zh-CN" altLang="en-US" dirty="0"/>
              <a:t>微服务</a:t>
            </a:r>
          </a:p>
        </p:txBody>
      </p:sp>
      <p:pic>
        <p:nvPicPr>
          <p:cNvPr id="6146" name="Picture 2" descr="Free icon - Free vector icons - Free SVG, PSD, PNG, EPS, Ai &amp;amp; Icon Font">
            <a:extLst>
              <a:ext uri="{FF2B5EF4-FFF2-40B4-BE49-F238E27FC236}">
                <a16:creationId xmlns:a16="http://schemas.microsoft.com/office/drawing/2014/main" id="{BF15BBEA-AD78-49FC-87CF-F7413EDDB6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37189" y="3320353"/>
            <a:ext cx="1346026" cy="1346026"/>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83B430C0-5574-4A4C-A981-44A8EA798B7B}"/>
              </a:ext>
            </a:extLst>
          </p:cNvPr>
          <p:cNvSpPr txBox="1"/>
          <p:nvPr/>
        </p:nvSpPr>
        <p:spPr>
          <a:xfrm>
            <a:off x="1951895" y="4638127"/>
            <a:ext cx="1964358" cy="369332"/>
          </a:xfrm>
          <a:prstGeom prst="rect">
            <a:avLst/>
          </a:prstGeom>
          <a:noFill/>
        </p:spPr>
        <p:txBody>
          <a:bodyPr wrap="square" rtlCol="0">
            <a:spAutoFit/>
          </a:bodyPr>
          <a:lstStyle/>
          <a:p>
            <a:r>
              <a:rPr lang="zh-CN" altLang="en-US" dirty="0"/>
              <a:t>海量真实数据</a:t>
            </a:r>
            <a:endParaRPr lang="en-US" altLang="zh-CN" dirty="0"/>
          </a:p>
        </p:txBody>
      </p:sp>
      <p:sp>
        <p:nvSpPr>
          <p:cNvPr id="8" name="文本框 7">
            <a:extLst>
              <a:ext uri="{FF2B5EF4-FFF2-40B4-BE49-F238E27FC236}">
                <a16:creationId xmlns:a16="http://schemas.microsoft.com/office/drawing/2014/main" id="{53256632-526A-4D9E-8874-637AD391ADBB}"/>
              </a:ext>
            </a:extLst>
          </p:cNvPr>
          <p:cNvSpPr txBox="1"/>
          <p:nvPr/>
        </p:nvSpPr>
        <p:spPr>
          <a:xfrm>
            <a:off x="1638312" y="5096470"/>
            <a:ext cx="2374841" cy="923330"/>
          </a:xfrm>
          <a:prstGeom prst="rect">
            <a:avLst/>
          </a:prstGeom>
          <a:noFill/>
        </p:spPr>
        <p:txBody>
          <a:bodyPr wrap="square" rtlCol="0">
            <a:spAutoFit/>
          </a:bodyPr>
          <a:lstStyle/>
          <a:p>
            <a:r>
              <a:rPr lang="zh-CN" altLang="en-US" b="1" dirty="0">
                <a:solidFill>
                  <a:srgbClr val="FF0000"/>
                </a:solidFill>
              </a:rPr>
              <a:t>超过</a:t>
            </a:r>
            <a:r>
              <a:rPr lang="en-US" altLang="zh-CN" b="1" dirty="0">
                <a:solidFill>
                  <a:srgbClr val="FF0000"/>
                </a:solidFill>
              </a:rPr>
              <a:t>1000</a:t>
            </a:r>
            <a:r>
              <a:rPr lang="zh-CN" altLang="en-US" b="1" dirty="0">
                <a:solidFill>
                  <a:srgbClr val="FF0000"/>
                </a:solidFill>
              </a:rPr>
              <a:t>万条</a:t>
            </a:r>
            <a:r>
              <a:rPr lang="zh-CN" altLang="en-US" dirty="0"/>
              <a:t>真实数据，涵盖几乎所有主流基金</a:t>
            </a:r>
          </a:p>
        </p:txBody>
      </p:sp>
      <p:sp>
        <p:nvSpPr>
          <p:cNvPr id="19" name="文本框 18">
            <a:extLst>
              <a:ext uri="{FF2B5EF4-FFF2-40B4-BE49-F238E27FC236}">
                <a16:creationId xmlns:a16="http://schemas.microsoft.com/office/drawing/2014/main" id="{3B4F1C90-C257-4240-992A-3665A6FC11BA}"/>
              </a:ext>
            </a:extLst>
          </p:cNvPr>
          <p:cNvSpPr txBox="1"/>
          <p:nvPr/>
        </p:nvSpPr>
        <p:spPr>
          <a:xfrm>
            <a:off x="5101348" y="5007459"/>
            <a:ext cx="2374841" cy="646331"/>
          </a:xfrm>
          <a:prstGeom prst="rect">
            <a:avLst/>
          </a:prstGeom>
          <a:noFill/>
        </p:spPr>
        <p:txBody>
          <a:bodyPr wrap="square" rtlCol="0">
            <a:spAutoFit/>
          </a:bodyPr>
          <a:lstStyle/>
          <a:p>
            <a:r>
              <a:rPr lang="zh-CN" altLang="en-US" dirty="0"/>
              <a:t>数据来自主流基金网站，每晚</a:t>
            </a:r>
            <a:r>
              <a:rPr lang="zh-CN" altLang="en-US" b="1" dirty="0">
                <a:solidFill>
                  <a:srgbClr val="FF0000"/>
                </a:solidFill>
              </a:rPr>
              <a:t>稳定更新</a:t>
            </a:r>
          </a:p>
        </p:txBody>
      </p:sp>
      <p:pic>
        <p:nvPicPr>
          <p:cNvPr id="9" name="图片 8">
            <a:extLst>
              <a:ext uri="{FF2B5EF4-FFF2-40B4-BE49-F238E27FC236}">
                <a16:creationId xmlns:a16="http://schemas.microsoft.com/office/drawing/2014/main" id="{FA3AFD21-0145-43FE-A88F-264FA49A6824}"/>
              </a:ext>
            </a:extLst>
          </p:cNvPr>
          <p:cNvPicPr>
            <a:picLocks noChangeAspect="1"/>
          </p:cNvPicPr>
          <p:nvPr/>
        </p:nvPicPr>
        <p:blipFill>
          <a:blip r:embed="rId4"/>
          <a:stretch>
            <a:fillRect/>
          </a:stretch>
        </p:blipFill>
        <p:spPr>
          <a:xfrm>
            <a:off x="8683138" y="3429000"/>
            <a:ext cx="1053094" cy="1053094"/>
          </a:xfrm>
          <a:prstGeom prst="rect">
            <a:avLst/>
          </a:prstGeom>
        </p:spPr>
      </p:pic>
      <p:sp>
        <p:nvSpPr>
          <p:cNvPr id="21" name="文本框 20">
            <a:extLst>
              <a:ext uri="{FF2B5EF4-FFF2-40B4-BE49-F238E27FC236}">
                <a16:creationId xmlns:a16="http://schemas.microsoft.com/office/drawing/2014/main" id="{2124F7EF-87C7-4B3A-A0B9-3036CB0FADB8}"/>
              </a:ext>
            </a:extLst>
          </p:cNvPr>
          <p:cNvSpPr txBox="1"/>
          <p:nvPr/>
        </p:nvSpPr>
        <p:spPr>
          <a:xfrm>
            <a:off x="5451764" y="4578589"/>
            <a:ext cx="1560114" cy="369332"/>
          </a:xfrm>
          <a:prstGeom prst="rect">
            <a:avLst/>
          </a:prstGeom>
          <a:noFill/>
        </p:spPr>
        <p:txBody>
          <a:bodyPr wrap="square" rtlCol="0">
            <a:spAutoFit/>
          </a:bodyPr>
          <a:lstStyle/>
          <a:p>
            <a:r>
              <a:rPr lang="zh-CN" altLang="en-US" dirty="0"/>
              <a:t>可靠数据源</a:t>
            </a:r>
          </a:p>
        </p:txBody>
      </p:sp>
      <p:sp>
        <p:nvSpPr>
          <p:cNvPr id="23" name="文本框 22">
            <a:extLst>
              <a:ext uri="{FF2B5EF4-FFF2-40B4-BE49-F238E27FC236}">
                <a16:creationId xmlns:a16="http://schemas.microsoft.com/office/drawing/2014/main" id="{BDD49730-C430-455E-9465-6BF7D132BFA8}"/>
              </a:ext>
            </a:extLst>
          </p:cNvPr>
          <p:cNvSpPr txBox="1"/>
          <p:nvPr/>
        </p:nvSpPr>
        <p:spPr>
          <a:xfrm>
            <a:off x="8178847" y="5058650"/>
            <a:ext cx="2374841" cy="646331"/>
          </a:xfrm>
          <a:prstGeom prst="rect">
            <a:avLst/>
          </a:prstGeom>
          <a:noFill/>
        </p:spPr>
        <p:txBody>
          <a:bodyPr wrap="square" rtlCol="0">
            <a:spAutoFit/>
          </a:bodyPr>
          <a:lstStyle/>
          <a:p>
            <a:r>
              <a:rPr lang="zh-CN" altLang="en-US" dirty="0"/>
              <a:t>解耦代码，便于调用，</a:t>
            </a:r>
            <a:r>
              <a:rPr lang="zh-CN" altLang="en-US" b="1" dirty="0">
                <a:solidFill>
                  <a:srgbClr val="FF0000"/>
                </a:solidFill>
              </a:rPr>
              <a:t>非常稳定</a:t>
            </a:r>
          </a:p>
        </p:txBody>
      </p:sp>
    </p:spTree>
    <p:extLst>
      <p:ext uri="{BB962C8B-B14F-4D97-AF65-F5344CB8AC3E}">
        <p14:creationId xmlns:p14="http://schemas.microsoft.com/office/powerpoint/2010/main" val="40830537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5C3E17-590C-4B0B-B992-2937AE8CECF2}"/>
              </a:ext>
            </a:extLst>
          </p:cNvPr>
          <p:cNvSpPr>
            <a:spLocks noGrp="1"/>
          </p:cNvSpPr>
          <p:nvPr>
            <p:ph type="body" sz="quarter" idx="11"/>
          </p:nvPr>
        </p:nvSpPr>
        <p:spPr>
          <a:xfrm>
            <a:off x="929561" y="63447"/>
            <a:ext cx="7081677" cy="598488"/>
          </a:xfrm>
        </p:spPr>
        <p:txBody>
          <a:bodyPr/>
          <a:lstStyle/>
          <a:p>
            <a:r>
              <a:rPr lang="zh-CN" altLang="en-US" dirty="0"/>
              <a:t>任务调度，时时在线的依靠</a:t>
            </a:r>
          </a:p>
        </p:txBody>
      </p:sp>
      <p:sp>
        <p:nvSpPr>
          <p:cNvPr id="3" name="文本占位符 2">
            <a:extLst>
              <a:ext uri="{FF2B5EF4-FFF2-40B4-BE49-F238E27FC236}">
                <a16:creationId xmlns:a16="http://schemas.microsoft.com/office/drawing/2014/main" id="{359CEB36-1017-4C03-BF29-04CE338FE58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C645056B-860E-42D4-8CCF-C2103A8F0690}"/>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19522611-00F0-451E-A54D-3625AC8740DA}"/>
              </a:ext>
            </a:extLst>
          </p:cNvPr>
          <p:cNvSpPr>
            <a:spLocks noGrp="1"/>
          </p:cNvSpPr>
          <p:nvPr>
            <p:ph type="body" sz="quarter" idx="14"/>
          </p:nvPr>
        </p:nvSpPr>
        <p:spPr>
          <a:xfrm>
            <a:off x="319055" y="766710"/>
            <a:ext cx="11185589" cy="5672190"/>
          </a:xfrm>
        </p:spPr>
        <p:txBody>
          <a:bodyPr/>
          <a:lstStyle/>
          <a:p>
            <a:r>
              <a:rPr lang="zh-CN" altLang="en-US" dirty="0"/>
              <a:t>实现</a:t>
            </a:r>
            <a:r>
              <a:rPr lang="en-US" altLang="zh-CN" dirty="0"/>
              <a:t>Java</a:t>
            </a:r>
            <a:r>
              <a:rPr lang="zh-CN" altLang="en-US" dirty="0"/>
              <a:t>的</a:t>
            </a:r>
            <a:r>
              <a:rPr lang="en-US" altLang="zh-CN" dirty="0"/>
              <a:t>FIFO</a:t>
            </a:r>
            <a:r>
              <a:rPr lang="zh-CN" altLang="en-US" dirty="0"/>
              <a:t>单线程池和多线程池，并且拓展了功能：</a:t>
            </a:r>
            <a:endParaRPr lang="en-US" altLang="zh-CN" dirty="0"/>
          </a:p>
          <a:p>
            <a:pPr lvl="1"/>
            <a:r>
              <a:rPr lang="zh-CN" altLang="en-US" dirty="0"/>
              <a:t>单独的</a:t>
            </a:r>
            <a:r>
              <a:rPr lang="en-US" altLang="zh-CN" dirty="0"/>
              <a:t>UUID</a:t>
            </a:r>
            <a:r>
              <a:rPr lang="zh-CN" altLang="en-US" dirty="0"/>
              <a:t>，</a:t>
            </a:r>
            <a:r>
              <a:rPr lang="zh-CN" altLang="en-US" b="1" dirty="0"/>
              <a:t>定位线程服务状态</a:t>
            </a:r>
            <a:endParaRPr lang="en-US" altLang="zh-CN" b="1" dirty="0"/>
          </a:p>
          <a:p>
            <a:pPr lvl="1"/>
            <a:r>
              <a:rPr lang="zh-CN" altLang="en-US" dirty="0"/>
              <a:t>线程服务有专门的任务类型，能够向不同的函数动态交付参数；</a:t>
            </a:r>
            <a:endParaRPr lang="en-US" altLang="zh-CN" dirty="0"/>
          </a:p>
          <a:p>
            <a:r>
              <a:rPr lang="zh-CN" altLang="en-US" dirty="0"/>
              <a:t>使用</a:t>
            </a:r>
            <a:r>
              <a:rPr lang="en-US" altLang="zh-CN" dirty="0"/>
              <a:t>Cron</a:t>
            </a:r>
            <a:r>
              <a:rPr lang="zh-CN" altLang="en-US" dirty="0"/>
              <a:t>时间确定定时时间，支持</a:t>
            </a:r>
            <a:r>
              <a:rPr lang="zh-CN" altLang="en-US" b="1" dirty="0"/>
              <a:t>按工作日，按交易时间</a:t>
            </a:r>
            <a:r>
              <a:rPr lang="zh-CN" altLang="en-US" dirty="0"/>
              <a:t>执行</a:t>
            </a:r>
            <a:endParaRPr lang="en-US" altLang="zh-CN" dirty="0"/>
          </a:p>
          <a:p>
            <a:r>
              <a:rPr lang="zh-CN" altLang="en-US" dirty="0"/>
              <a:t>对于线程池中的任务，支持按</a:t>
            </a:r>
            <a:r>
              <a:rPr lang="zh-CN" altLang="en-US" b="1" dirty="0"/>
              <a:t>任务类型</a:t>
            </a:r>
            <a:r>
              <a:rPr lang="zh-CN" altLang="en-US" dirty="0"/>
              <a:t>启停任务</a:t>
            </a:r>
            <a:endParaRPr lang="en-US" altLang="zh-CN" dirty="0"/>
          </a:p>
          <a:p>
            <a:r>
              <a:rPr lang="zh-CN" altLang="en-US" dirty="0"/>
              <a:t>允许系统管理员，在管理界面</a:t>
            </a:r>
            <a:r>
              <a:rPr lang="en-US" altLang="zh-CN" dirty="0"/>
              <a:t>UI</a:t>
            </a:r>
            <a:r>
              <a:rPr lang="zh-CN" altLang="en-US" dirty="0"/>
              <a:t>直接管理任务，大幅降低运维人员所需专业门槛。</a:t>
            </a:r>
          </a:p>
        </p:txBody>
      </p:sp>
      <p:pic>
        <p:nvPicPr>
          <p:cNvPr id="10" name="图片 9">
            <a:extLst>
              <a:ext uri="{FF2B5EF4-FFF2-40B4-BE49-F238E27FC236}">
                <a16:creationId xmlns:a16="http://schemas.microsoft.com/office/drawing/2014/main" id="{9E0AA525-5519-460A-8BAC-5B307D62C0A0}"/>
              </a:ext>
            </a:extLst>
          </p:cNvPr>
          <p:cNvPicPr>
            <a:picLocks noChangeAspect="1"/>
          </p:cNvPicPr>
          <p:nvPr/>
        </p:nvPicPr>
        <p:blipFill>
          <a:blip r:embed="rId2"/>
          <a:stretch>
            <a:fillRect/>
          </a:stretch>
        </p:blipFill>
        <p:spPr>
          <a:xfrm>
            <a:off x="0" y="3800083"/>
            <a:ext cx="12192000" cy="2848367"/>
          </a:xfrm>
          <a:prstGeom prst="rect">
            <a:avLst/>
          </a:prstGeom>
        </p:spPr>
      </p:pic>
    </p:spTree>
    <p:extLst>
      <p:ext uri="{BB962C8B-B14F-4D97-AF65-F5344CB8AC3E}">
        <p14:creationId xmlns:p14="http://schemas.microsoft.com/office/powerpoint/2010/main" val="2216655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40">
            <a:extLst>
              <a:ext uri="{FF2B5EF4-FFF2-40B4-BE49-F238E27FC236}">
                <a16:creationId xmlns:a16="http://schemas.microsoft.com/office/drawing/2014/main" id="{0AB19497-9161-4EF2-B55D-A5B7C1D94CD8}"/>
              </a:ext>
            </a:extLst>
          </p:cNvPr>
          <p:cNvSpPr>
            <a:spLocks noGrp="1"/>
          </p:cNvSpPr>
          <p:nvPr>
            <p:ph type="body" sz="quarter" idx="12"/>
          </p:nvPr>
        </p:nvSpPr>
        <p:spPr/>
        <p:txBody>
          <a:bodyPr/>
          <a:lstStyle/>
          <a:p>
            <a:endParaRPr lang="zh-CN" altLang="en-US"/>
          </a:p>
        </p:txBody>
      </p:sp>
      <p:sp>
        <p:nvSpPr>
          <p:cNvPr id="42" name="文本占位符 41">
            <a:extLst>
              <a:ext uri="{FF2B5EF4-FFF2-40B4-BE49-F238E27FC236}">
                <a16:creationId xmlns:a16="http://schemas.microsoft.com/office/drawing/2014/main" id="{710AC357-FBBA-45C0-A7CD-4D474EBEEE0B}"/>
              </a:ext>
            </a:extLst>
          </p:cNvPr>
          <p:cNvSpPr>
            <a:spLocks noGrp="1"/>
          </p:cNvSpPr>
          <p:nvPr>
            <p:ph type="body" sz="quarter" idx="13"/>
          </p:nvPr>
        </p:nvSpPr>
        <p:spPr/>
        <p:txBody>
          <a:bodyPr/>
          <a:lstStyle/>
          <a:p>
            <a:endParaRPr lang="zh-CN" altLang="en-US"/>
          </a:p>
        </p:txBody>
      </p:sp>
      <p:sp>
        <p:nvSpPr>
          <p:cNvPr id="43" name="文本占位符 42">
            <a:extLst>
              <a:ext uri="{FF2B5EF4-FFF2-40B4-BE49-F238E27FC236}">
                <a16:creationId xmlns:a16="http://schemas.microsoft.com/office/drawing/2014/main" id="{63CFD1D6-1D90-410F-8449-E285E5567DC0}"/>
              </a:ext>
            </a:extLst>
          </p:cNvPr>
          <p:cNvSpPr>
            <a:spLocks noGrp="1"/>
          </p:cNvSpPr>
          <p:nvPr>
            <p:ph type="body" sz="quarter" idx="14"/>
          </p:nvPr>
        </p:nvSpPr>
        <p:spPr/>
        <p:txBody>
          <a:bodyPr/>
          <a:lstStyle/>
          <a:p>
            <a:r>
              <a:rPr lang="zh-CN" altLang="en-US" dirty="0"/>
              <a:t>后台时刻在线，信息保持最新</a:t>
            </a:r>
          </a:p>
        </p:txBody>
      </p:sp>
      <p:sp>
        <p:nvSpPr>
          <p:cNvPr id="4" name="ïṥľïḋê">
            <a:extLst>
              <a:ext uri="{FF2B5EF4-FFF2-40B4-BE49-F238E27FC236}">
                <a16:creationId xmlns:a16="http://schemas.microsoft.com/office/drawing/2014/main" id="{A513EDA8-D8EA-4919-B1C6-7D2066923F20}"/>
              </a:ext>
            </a:extLst>
          </p:cNvPr>
          <p:cNvSpPr/>
          <p:nvPr/>
        </p:nvSpPr>
        <p:spPr>
          <a:xfrm>
            <a:off x="5258624" y="2621987"/>
            <a:ext cx="1832641" cy="1645557"/>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85000" lnSpcReduction="10000"/>
          </a:bodyPr>
          <a:lstStyle/>
          <a:p>
            <a:pPr algn="ctr"/>
            <a:r>
              <a:rPr lang="en-US" altLang="zh-CN" sz="1600" b="1" dirty="0">
                <a:solidFill>
                  <a:schemeClr val="tx1">
                    <a:lumMod val="75000"/>
                    <a:lumOff val="25000"/>
                  </a:schemeClr>
                </a:solidFill>
              </a:rPr>
              <a:t>21:00 </a:t>
            </a:r>
          </a:p>
          <a:p>
            <a:pPr algn="ctr"/>
            <a:r>
              <a:rPr lang="zh-CN" altLang="en-US" sz="1600" b="1" dirty="0">
                <a:solidFill>
                  <a:schemeClr val="tx1">
                    <a:lumMod val="75000"/>
                    <a:lumOff val="25000"/>
                  </a:schemeClr>
                </a:solidFill>
              </a:rPr>
              <a:t>基金公司计算完全部数据发布。开始爬取当天最终净值</a:t>
            </a:r>
          </a:p>
        </p:txBody>
      </p:sp>
      <p:sp>
        <p:nvSpPr>
          <p:cNvPr id="5" name="îŝ1îḓé">
            <a:extLst>
              <a:ext uri="{FF2B5EF4-FFF2-40B4-BE49-F238E27FC236}">
                <a16:creationId xmlns:a16="http://schemas.microsoft.com/office/drawing/2014/main" id="{A7A01BD5-47A4-48B5-99DD-CC263251FA87}"/>
              </a:ext>
            </a:extLst>
          </p:cNvPr>
          <p:cNvSpPr/>
          <p:nvPr/>
        </p:nvSpPr>
        <p:spPr>
          <a:xfrm>
            <a:off x="1607142" y="1121447"/>
            <a:ext cx="1438201" cy="1438201"/>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85000" lnSpcReduction="20000"/>
          </a:bodyPr>
          <a:lstStyle/>
          <a:p>
            <a:pPr lvl="0" algn="ctr"/>
            <a:r>
              <a:rPr lang="en-US" altLang="zh-CN" sz="1600" b="1" dirty="0">
                <a:solidFill>
                  <a:schemeClr val="tx1">
                    <a:lumMod val="75000"/>
                    <a:lumOff val="25000"/>
                  </a:schemeClr>
                </a:solidFill>
              </a:rPr>
              <a:t>13:00</a:t>
            </a:r>
          </a:p>
          <a:p>
            <a:pPr lvl="0" algn="ctr"/>
            <a:r>
              <a:rPr lang="zh-CN" altLang="en-US" sz="1600" b="1" dirty="0">
                <a:solidFill>
                  <a:schemeClr val="tx1">
                    <a:lumMod val="75000"/>
                    <a:lumOff val="25000"/>
                  </a:schemeClr>
                </a:solidFill>
              </a:rPr>
              <a:t>下午开盘，我们实时收集数据并更新</a:t>
            </a:r>
          </a:p>
        </p:txBody>
      </p:sp>
      <p:sp>
        <p:nvSpPr>
          <p:cNvPr id="6" name="işlïďè">
            <a:extLst>
              <a:ext uri="{FF2B5EF4-FFF2-40B4-BE49-F238E27FC236}">
                <a16:creationId xmlns:a16="http://schemas.microsoft.com/office/drawing/2014/main" id="{21E6385F-B9AF-4748-911A-EE31DCF3383D}"/>
              </a:ext>
            </a:extLst>
          </p:cNvPr>
          <p:cNvSpPr/>
          <p:nvPr/>
        </p:nvSpPr>
        <p:spPr>
          <a:xfrm>
            <a:off x="175309" y="2839478"/>
            <a:ext cx="1749647" cy="1618891"/>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92500" lnSpcReduction="10000"/>
          </a:bodyPr>
          <a:lstStyle/>
          <a:p>
            <a:pPr algn="ctr"/>
            <a:r>
              <a:rPr lang="en-US" altLang="zh-CN" sz="1600" b="1" dirty="0">
                <a:solidFill>
                  <a:schemeClr val="tx1">
                    <a:lumMod val="75000"/>
                    <a:lumOff val="25000"/>
                  </a:schemeClr>
                </a:solidFill>
              </a:rPr>
              <a:t>9:00</a:t>
            </a:r>
          </a:p>
          <a:p>
            <a:pPr algn="ctr"/>
            <a:r>
              <a:rPr lang="zh-CN" altLang="en-US" sz="1600" b="1" dirty="0">
                <a:solidFill>
                  <a:schemeClr val="tx1">
                    <a:lumMod val="75000"/>
                    <a:lumOff val="25000"/>
                  </a:schemeClr>
                </a:solidFill>
              </a:rPr>
              <a:t>开盘，爬取股票实时数据和基金净值实时数据</a:t>
            </a:r>
            <a:endParaRPr lang="en-US" altLang="zh-CN" sz="1600" b="1" dirty="0">
              <a:solidFill>
                <a:schemeClr val="tx1">
                  <a:lumMod val="75000"/>
                  <a:lumOff val="25000"/>
                </a:schemeClr>
              </a:solidFill>
            </a:endParaRPr>
          </a:p>
        </p:txBody>
      </p:sp>
      <p:sp>
        <p:nvSpPr>
          <p:cNvPr id="7" name="îŝḻiḑê">
            <a:extLst>
              <a:ext uri="{FF2B5EF4-FFF2-40B4-BE49-F238E27FC236}">
                <a16:creationId xmlns:a16="http://schemas.microsoft.com/office/drawing/2014/main" id="{53BF836E-3090-4B86-9ADA-E2967B719215}"/>
              </a:ext>
            </a:extLst>
          </p:cNvPr>
          <p:cNvSpPr/>
          <p:nvPr/>
        </p:nvSpPr>
        <p:spPr>
          <a:xfrm>
            <a:off x="2858861" y="2829343"/>
            <a:ext cx="1438201" cy="1438201"/>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85000" lnSpcReduction="20000"/>
          </a:bodyPr>
          <a:lstStyle/>
          <a:p>
            <a:pPr algn="ctr"/>
            <a:r>
              <a:rPr lang="en-US" altLang="zh-CN" sz="1600" b="1" dirty="0">
                <a:solidFill>
                  <a:schemeClr val="tx1">
                    <a:lumMod val="75000"/>
                    <a:lumOff val="25000"/>
                  </a:schemeClr>
                </a:solidFill>
              </a:rPr>
              <a:t>15:00</a:t>
            </a:r>
          </a:p>
          <a:p>
            <a:pPr algn="ctr"/>
            <a:r>
              <a:rPr lang="en-US" altLang="zh-CN" sz="1600" b="1" dirty="0">
                <a:solidFill>
                  <a:schemeClr val="tx1">
                    <a:lumMod val="75000"/>
                    <a:lumOff val="25000"/>
                  </a:schemeClr>
                </a:solidFill>
              </a:rPr>
              <a:t> </a:t>
            </a:r>
            <a:r>
              <a:rPr lang="zh-CN" altLang="en-US" sz="1600" b="1" dirty="0">
                <a:solidFill>
                  <a:schemeClr val="tx1">
                    <a:lumMod val="75000"/>
                    <a:lumOff val="25000"/>
                  </a:schemeClr>
                </a:solidFill>
              </a:rPr>
              <a:t>实时爬取结束，估算净值不再更新</a:t>
            </a:r>
          </a:p>
        </p:txBody>
      </p:sp>
      <p:sp>
        <p:nvSpPr>
          <p:cNvPr id="9" name="îś1ïḓé">
            <a:extLst>
              <a:ext uri="{FF2B5EF4-FFF2-40B4-BE49-F238E27FC236}">
                <a16:creationId xmlns:a16="http://schemas.microsoft.com/office/drawing/2014/main" id="{FF1F8C0F-481D-441B-99A3-853DC6188727}"/>
              </a:ext>
            </a:extLst>
          </p:cNvPr>
          <p:cNvSpPr/>
          <p:nvPr/>
        </p:nvSpPr>
        <p:spPr>
          <a:xfrm>
            <a:off x="6714197" y="938245"/>
            <a:ext cx="1761987" cy="1759050"/>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92500" lnSpcReduction="20000"/>
          </a:bodyPr>
          <a:lstStyle/>
          <a:p>
            <a:pPr algn="ctr"/>
            <a:r>
              <a:rPr lang="zh-CN" altLang="en-US" sz="1600" b="1" dirty="0">
                <a:solidFill>
                  <a:schemeClr val="tx1">
                    <a:lumMod val="75000"/>
                    <a:lumOff val="25000"/>
                  </a:schemeClr>
                </a:solidFill>
              </a:rPr>
              <a:t>计算所有基金的</a:t>
            </a:r>
            <a:r>
              <a:rPr lang="en-US" altLang="zh-CN" sz="1600" b="1" dirty="0">
                <a:solidFill>
                  <a:schemeClr val="tx1">
                    <a:lumMod val="75000"/>
                    <a:lumOff val="25000"/>
                  </a:schemeClr>
                </a:solidFill>
              </a:rPr>
              <a:t>10</a:t>
            </a:r>
            <a:r>
              <a:rPr lang="zh-CN" altLang="en-US" sz="1600" b="1" dirty="0">
                <a:solidFill>
                  <a:schemeClr val="tx1">
                    <a:lumMod val="75000"/>
                    <a:lumOff val="25000"/>
                  </a:schemeClr>
                </a:solidFill>
              </a:rPr>
              <a:t>个时段内的涨跌幅，排名和专业指标排名</a:t>
            </a:r>
          </a:p>
        </p:txBody>
      </p:sp>
      <p:sp>
        <p:nvSpPr>
          <p:cNvPr id="10" name="îṡlîďê">
            <a:extLst>
              <a:ext uri="{FF2B5EF4-FFF2-40B4-BE49-F238E27FC236}">
                <a16:creationId xmlns:a16="http://schemas.microsoft.com/office/drawing/2014/main" id="{D0EC5316-01EA-4396-A714-8D09620E0D84}"/>
              </a:ext>
            </a:extLst>
          </p:cNvPr>
          <p:cNvSpPr/>
          <p:nvPr/>
        </p:nvSpPr>
        <p:spPr>
          <a:xfrm>
            <a:off x="8543384" y="2508494"/>
            <a:ext cx="1832641" cy="1759050"/>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92500" lnSpcReduction="20000"/>
          </a:bodyPr>
          <a:lstStyle/>
          <a:p>
            <a:pPr algn="ctr"/>
            <a:r>
              <a:rPr lang="zh-CN" altLang="en-US" sz="1600" b="1" dirty="0">
                <a:solidFill>
                  <a:schemeClr val="tx1">
                    <a:lumMod val="75000"/>
                    <a:lumOff val="25000"/>
                  </a:schemeClr>
                </a:solidFill>
              </a:rPr>
              <a:t>遍历所有比赛，计算参赛者的每只基金涨跌幅，更新收益和排名</a:t>
            </a:r>
          </a:p>
        </p:txBody>
      </p:sp>
      <p:sp>
        <p:nvSpPr>
          <p:cNvPr id="39" name="ïS1ïḋé">
            <a:extLst>
              <a:ext uri="{FF2B5EF4-FFF2-40B4-BE49-F238E27FC236}">
                <a16:creationId xmlns:a16="http://schemas.microsoft.com/office/drawing/2014/main" id="{0453CF52-41E9-42C3-8B16-A7B156398ECB}"/>
              </a:ext>
            </a:extLst>
          </p:cNvPr>
          <p:cNvSpPr txBox="1"/>
          <p:nvPr/>
        </p:nvSpPr>
        <p:spPr bwMode="auto">
          <a:xfrm>
            <a:off x="2279264" y="4471742"/>
            <a:ext cx="2597394" cy="539389"/>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chemeClr val="accent1"/>
                </a:solidFill>
              </a:rPr>
              <a:t>工作日交易时间</a:t>
            </a:r>
            <a:endParaRPr lang="en-US" altLang="zh-CN" sz="2000" b="1" dirty="0">
              <a:solidFill>
                <a:schemeClr val="accent1"/>
              </a:solidFill>
            </a:endParaRPr>
          </a:p>
        </p:txBody>
      </p:sp>
      <p:sp>
        <p:nvSpPr>
          <p:cNvPr id="40" name="iṧḷiḍè">
            <a:extLst>
              <a:ext uri="{FF2B5EF4-FFF2-40B4-BE49-F238E27FC236}">
                <a16:creationId xmlns:a16="http://schemas.microsoft.com/office/drawing/2014/main" id="{42C39DE4-AA55-4B4B-B9D3-F7B24C5A06EE}"/>
              </a:ext>
            </a:extLst>
          </p:cNvPr>
          <p:cNvSpPr/>
          <p:nvPr/>
        </p:nvSpPr>
        <p:spPr bwMode="auto">
          <a:xfrm>
            <a:off x="2191546" y="4972463"/>
            <a:ext cx="2949414" cy="14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400" dirty="0"/>
              <a:t>这是我们系统对</a:t>
            </a:r>
            <a:r>
              <a:rPr lang="zh-CN" altLang="en-US" sz="1400" b="1" dirty="0">
                <a:solidFill>
                  <a:srgbClr val="FF0000"/>
                </a:solidFill>
              </a:rPr>
              <a:t>时效性</a:t>
            </a:r>
            <a:r>
              <a:rPr lang="zh-CN" altLang="en-US" sz="1400" dirty="0"/>
              <a:t>要求最高的部分。我们每三分钟爬取一次最新的基金净值估算数据和基金重仓股的股价数据。及时更新给用户查看。</a:t>
            </a:r>
            <a:endParaRPr lang="en-US" altLang="zh-CN" sz="1400" dirty="0"/>
          </a:p>
        </p:txBody>
      </p:sp>
      <p:grpSp>
        <p:nvGrpSpPr>
          <p:cNvPr id="30" name="iŝ1ïdè">
            <a:extLst>
              <a:ext uri="{FF2B5EF4-FFF2-40B4-BE49-F238E27FC236}">
                <a16:creationId xmlns:a16="http://schemas.microsoft.com/office/drawing/2014/main" id="{463A28F9-BFA5-4BD2-B369-C2F01AD76CAC}"/>
              </a:ext>
            </a:extLst>
          </p:cNvPr>
          <p:cNvGrpSpPr/>
          <p:nvPr/>
        </p:nvGrpSpPr>
        <p:grpSpPr>
          <a:xfrm>
            <a:off x="6308541" y="4349506"/>
            <a:ext cx="3151163" cy="1484652"/>
            <a:chOff x="8563614" y="4934816"/>
            <a:chExt cx="2955286" cy="909698"/>
          </a:xfrm>
        </p:grpSpPr>
        <p:sp>
          <p:nvSpPr>
            <p:cNvPr id="37" name="îsḻîďê">
              <a:extLst>
                <a:ext uri="{FF2B5EF4-FFF2-40B4-BE49-F238E27FC236}">
                  <a16:creationId xmlns:a16="http://schemas.microsoft.com/office/drawing/2014/main" id="{029C5998-B18E-4B8C-8542-7D8674F79BCB}"/>
                </a:ext>
              </a:extLst>
            </p:cNvPr>
            <p:cNvSpPr txBox="1"/>
            <p:nvPr/>
          </p:nvSpPr>
          <p:spPr bwMode="auto">
            <a:xfrm>
              <a:off x="8563614" y="4934816"/>
              <a:ext cx="2955286" cy="480299"/>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2000" b="1" dirty="0">
                  <a:solidFill>
                    <a:schemeClr val="accent1"/>
                  </a:solidFill>
                </a:rPr>
                <a:t>基金净值</a:t>
              </a:r>
              <a:r>
                <a:rPr lang="en-US" altLang="zh-CN" sz="2000" b="1" dirty="0">
                  <a:solidFill>
                    <a:schemeClr val="accent1"/>
                  </a:solidFill>
                </a:rPr>
                <a:t>(NAV)</a:t>
              </a:r>
              <a:r>
                <a:rPr lang="zh-CN" altLang="en-US" sz="2000" b="1" dirty="0">
                  <a:solidFill>
                    <a:schemeClr val="accent1"/>
                  </a:solidFill>
                </a:rPr>
                <a:t>更新时间</a:t>
              </a:r>
              <a:endParaRPr lang="en-US" altLang="zh-CN" sz="2000" b="1" dirty="0">
                <a:solidFill>
                  <a:schemeClr val="accent1"/>
                </a:solidFill>
              </a:endParaRPr>
            </a:p>
          </p:txBody>
        </p:sp>
        <p:sp>
          <p:nvSpPr>
            <p:cNvPr id="38" name="ï$liďe">
              <a:extLst>
                <a:ext uri="{FF2B5EF4-FFF2-40B4-BE49-F238E27FC236}">
                  <a16:creationId xmlns:a16="http://schemas.microsoft.com/office/drawing/2014/main" id="{E8B79BAB-30F2-4FF4-A032-C1BF16392449}"/>
                </a:ext>
              </a:extLst>
            </p:cNvPr>
            <p:cNvSpPr/>
            <p:nvPr/>
          </p:nvSpPr>
          <p:spPr bwMode="auto">
            <a:xfrm>
              <a:off x="8563614" y="5316523"/>
              <a:ext cx="2955286" cy="52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400" dirty="0"/>
                <a:t>北京时间</a:t>
              </a:r>
              <a:r>
                <a:rPr lang="en-US" altLang="zh-CN" sz="1400" dirty="0"/>
                <a:t>21</a:t>
              </a:r>
              <a:r>
                <a:rPr lang="zh-CN" altLang="en-US" sz="1400" dirty="0"/>
                <a:t>点，基金公司计算完数据会发布最终确认净值，我们将净值爬取下来，进行每日跑批，更新</a:t>
              </a:r>
              <a:r>
                <a:rPr lang="en-US" altLang="zh-CN" sz="1400" dirty="0"/>
                <a:t>Mysql</a:t>
              </a:r>
              <a:r>
                <a:rPr lang="zh-CN" altLang="en-US" sz="1400" dirty="0"/>
                <a:t>和内存数据库。</a:t>
              </a:r>
              <a:endParaRPr lang="en-US" altLang="zh-CN" sz="1400" dirty="0"/>
            </a:p>
          </p:txBody>
        </p:sp>
      </p:grpSp>
      <p:sp>
        <p:nvSpPr>
          <p:cNvPr id="12" name="文本框 11">
            <a:extLst>
              <a:ext uri="{FF2B5EF4-FFF2-40B4-BE49-F238E27FC236}">
                <a16:creationId xmlns:a16="http://schemas.microsoft.com/office/drawing/2014/main" id="{8A2F746F-B27A-4F2D-93B5-A4ED123E391E}"/>
              </a:ext>
            </a:extLst>
          </p:cNvPr>
          <p:cNvSpPr txBox="1"/>
          <p:nvPr/>
        </p:nvSpPr>
        <p:spPr>
          <a:xfrm>
            <a:off x="477777" y="2074868"/>
            <a:ext cx="873490" cy="1060950"/>
          </a:xfrm>
          <a:prstGeom prst="rect">
            <a:avLst/>
          </a:prstGeom>
          <a:noFill/>
        </p:spPr>
        <p:txBody>
          <a:bodyPr wrap="square" rtlCol="0">
            <a:spAutoFit/>
          </a:bodyPr>
          <a:lstStyle/>
          <a:p>
            <a:endParaRPr lang="zh-CN" altLang="en-US" dirty="0"/>
          </a:p>
        </p:txBody>
      </p:sp>
      <p:cxnSp>
        <p:nvCxnSpPr>
          <p:cNvPr id="16" name="连接符: 肘形 15">
            <a:extLst>
              <a:ext uri="{FF2B5EF4-FFF2-40B4-BE49-F238E27FC236}">
                <a16:creationId xmlns:a16="http://schemas.microsoft.com/office/drawing/2014/main" id="{8E85885D-0454-427F-A108-7CC739FA2423}"/>
              </a:ext>
            </a:extLst>
          </p:cNvPr>
          <p:cNvCxnSpPr/>
          <p:nvPr/>
        </p:nvCxnSpPr>
        <p:spPr>
          <a:xfrm rot="5400000" flipH="1" flipV="1">
            <a:off x="822506" y="2062985"/>
            <a:ext cx="1029339" cy="523649"/>
          </a:xfrm>
          <a:prstGeom prst="bentConnector3">
            <a:avLst>
              <a:gd name="adj1" fmla="val 989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852DB8D1-BFD3-45AB-A7EA-B81A16AE340B}"/>
              </a:ext>
            </a:extLst>
          </p:cNvPr>
          <p:cNvCxnSpPr>
            <a:cxnSpLocks/>
            <a:stCxn id="5" idx="4"/>
            <a:endCxn id="7" idx="2"/>
          </p:cNvCxnSpPr>
          <p:nvPr/>
        </p:nvCxnSpPr>
        <p:spPr>
          <a:xfrm rot="16200000" flipH="1">
            <a:off x="2098154" y="2787737"/>
            <a:ext cx="988796" cy="5326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560CBCCA-905B-49CD-96B6-766EB711815F}"/>
              </a:ext>
            </a:extLst>
          </p:cNvPr>
          <p:cNvCxnSpPr>
            <a:cxnSpLocks/>
            <a:stCxn id="7" idx="0"/>
            <a:endCxn id="63" idx="2"/>
          </p:cNvCxnSpPr>
          <p:nvPr/>
        </p:nvCxnSpPr>
        <p:spPr>
          <a:xfrm rot="5400000" flipH="1" flipV="1">
            <a:off x="3300963" y="2113120"/>
            <a:ext cx="993222" cy="439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3A3BA920-1997-40E1-92F9-321B3A7AF2AC}"/>
              </a:ext>
            </a:extLst>
          </p:cNvPr>
          <p:cNvCxnSpPr>
            <a:cxnSpLocks/>
            <a:stCxn id="4" idx="0"/>
            <a:endCxn id="9" idx="2"/>
          </p:cNvCxnSpPr>
          <p:nvPr/>
        </p:nvCxnSpPr>
        <p:spPr>
          <a:xfrm rot="5400000" flipH="1" flipV="1">
            <a:off x="6042463" y="1950253"/>
            <a:ext cx="804217" cy="5392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îṡlîďê">
            <a:extLst>
              <a:ext uri="{FF2B5EF4-FFF2-40B4-BE49-F238E27FC236}">
                <a16:creationId xmlns:a16="http://schemas.microsoft.com/office/drawing/2014/main" id="{507506C2-FD5D-4F2E-B35F-F57CE7F65FF1}"/>
              </a:ext>
            </a:extLst>
          </p:cNvPr>
          <p:cNvSpPr/>
          <p:nvPr/>
        </p:nvSpPr>
        <p:spPr>
          <a:xfrm>
            <a:off x="4017187" y="1073173"/>
            <a:ext cx="1521312" cy="1525895"/>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85000" lnSpcReduction="10000"/>
          </a:bodyPr>
          <a:lstStyle/>
          <a:p>
            <a:pPr algn="ctr"/>
            <a:r>
              <a:rPr lang="en-US" altLang="zh-CN" sz="1600" b="1" dirty="0">
                <a:solidFill>
                  <a:schemeClr val="tx1">
                    <a:lumMod val="75000"/>
                    <a:lumOff val="25000"/>
                  </a:schemeClr>
                </a:solidFill>
              </a:rPr>
              <a:t>17:00 </a:t>
            </a:r>
          </a:p>
          <a:p>
            <a:pPr algn="ctr"/>
            <a:r>
              <a:rPr lang="zh-CN" altLang="en-US" sz="1600" b="1" dirty="0">
                <a:solidFill>
                  <a:schemeClr val="tx1">
                    <a:lumMod val="75000"/>
                    <a:lumOff val="25000"/>
                  </a:schemeClr>
                </a:solidFill>
              </a:rPr>
              <a:t>爬取权威金融机构对基金的专业评估指标</a:t>
            </a:r>
          </a:p>
        </p:txBody>
      </p:sp>
      <p:cxnSp>
        <p:nvCxnSpPr>
          <p:cNvPr id="61" name="连接符: 肘形 60">
            <a:extLst>
              <a:ext uri="{FF2B5EF4-FFF2-40B4-BE49-F238E27FC236}">
                <a16:creationId xmlns:a16="http://schemas.microsoft.com/office/drawing/2014/main" id="{4D594E3D-0D4C-4AC4-8DB1-9D34707706EF}"/>
              </a:ext>
            </a:extLst>
          </p:cNvPr>
          <p:cNvCxnSpPr>
            <a:stCxn id="63" idx="4"/>
            <a:endCxn id="4" idx="2"/>
          </p:cNvCxnSpPr>
          <p:nvPr/>
        </p:nvCxnSpPr>
        <p:spPr>
          <a:xfrm rot="16200000" flipH="1">
            <a:off x="4595384" y="2781526"/>
            <a:ext cx="845698" cy="4807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FAAC64CF-82A8-4FF7-A103-210850803CB5}"/>
              </a:ext>
            </a:extLst>
          </p:cNvPr>
          <p:cNvCxnSpPr>
            <a:stCxn id="9" idx="6"/>
            <a:endCxn id="10" idx="0"/>
          </p:cNvCxnSpPr>
          <p:nvPr/>
        </p:nvCxnSpPr>
        <p:spPr>
          <a:xfrm>
            <a:off x="8476184" y="1817770"/>
            <a:ext cx="983521" cy="6907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2D2C1C3F-F572-40B7-B68C-EF3CFF6C21E1}"/>
              </a:ext>
            </a:extLst>
          </p:cNvPr>
          <p:cNvCxnSpPr>
            <a:stCxn id="10" idx="6"/>
          </p:cNvCxnSpPr>
          <p:nvPr/>
        </p:nvCxnSpPr>
        <p:spPr>
          <a:xfrm>
            <a:off x="10376025" y="3388019"/>
            <a:ext cx="13152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7641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40">
            <a:extLst>
              <a:ext uri="{FF2B5EF4-FFF2-40B4-BE49-F238E27FC236}">
                <a16:creationId xmlns:a16="http://schemas.microsoft.com/office/drawing/2014/main" id="{0AB19497-9161-4EF2-B55D-A5B7C1D94CD8}"/>
              </a:ext>
            </a:extLst>
          </p:cNvPr>
          <p:cNvSpPr>
            <a:spLocks noGrp="1"/>
          </p:cNvSpPr>
          <p:nvPr>
            <p:ph type="body" sz="quarter" idx="12"/>
          </p:nvPr>
        </p:nvSpPr>
        <p:spPr/>
        <p:txBody>
          <a:bodyPr/>
          <a:lstStyle/>
          <a:p>
            <a:endParaRPr lang="zh-CN" altLang="en-US"/>
          </a:p>
        </p:txBody>
      </p:sp>
      <p:sp>
        <p:nvSpPr>
          <p:cNvPr id="42" name="文本占位符 41">
            <a:extLst>
              <a:ext uri="{FF2B5EF4-FFF2-40B4-BE49-F238E27FC236}">
                <a16:creationId xmlns:a16="http://schemas.microsoft.com/office/drawing/2014/main" id="{710AC357-FBBA-45C0-A7CD-4D474EBEEE0B}"/>
              </a:ext>
            </a:extLst>
          </p:cNvPr>
          <p:cNvSpPr>
            <a:spLocks noGrp="1"/>
          </p:cNvSpPr>
          <p:nvPr>
            <p:ph type="body" sz="quarter" idx="13"/>
          </p:nvPr>
        </p:nvSpPr>
        <p:spPr/>
        <p:txBody>
          <a:bodyPr/>
          <a:lstStyle/>
          <a:p>
            <a:endParaRPr lang="zh-CN" altLang="en-US"/>
          </a:p>
        </p:txBody>
      </p:sp>
      <p:sp>
        <p:nvSpPr>
          <p:cNvPr id="43" name="文本占位符 42">
            <a:extLst>
              <a:ext uri="{FF2B5EF4-FFF2-40B4-BE49-F238E27FC236}">
                <a16:creationId xmlns:a16="http://schemas.microsoft.com/office/drawing/2014/main" id="{63CFD1D6-1D90-410F-8449-E285E5567DC0}"/>
              </a:ext>
            </a:extLst>
          </p:cNvPr>
          <p:cNvSpPr>
            <a:spLocks noGrp="1"/>
          </p:cNvSpPr>
          <p:nvPr>
            <p:ph type="body" sz="quarter" idx="14"/>
          </p:nvPr>
        </p:nvSpPr>
        <p:spPr/>
        <p:txBody>
          <a:bodyPr/>
          <a:lstStyle/>
          <a:p>
            <a:r>
              <a:rPr lang="zh-CN" altLang="en-US" dirty="0"/>
              <a:t>后台时刻在线，信息保持最新</a:t>
            </a:r>
          </a:p>
        </p:txBody>
      </p:sp>
      <p:sp>
        <p:nvSpPr>
          <p:cNvPr id="4" name="ïṥľïḋê">
            <a:extLst>
              <a:ext uri="{FF2B5EF4-FFF2-40B4-BE49-F238E27FC236}">
                <a16:creationId xmlns:a16="http://schemas.microsoft.com/office/drawing/2014/main" id="{A513EDA8-D8EA-4919-B1C6-7D2066923F20}"/>
              </a:ext>
            </a:extLst>
          </p:cNvPr>
          <p:cNvSpPr/>
          <p:nvPr/>
        </p:nvSpPr>
        <p:spPr>
          <a:xfrm>
            <a:off x="5258624" y="2621987"/>
            <a:ext cx="1832641" cy="1645557"/>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92500" lnSpcReduction="10000"/>
          </a:bodyPr>
          <a:lstStyle/>
          <a:p>
            <a:pPr algn="ctr"/>
            <a:r>
              <a:rPr lang="en-US" altLang="zh-CN" sz="1600" b="1" dirty="0">
                <a:solidFill>
                  <a:schemeClr val="tx1">
                    <a:lumMod val="75000"/>
                    <a:lumOff val="25000"/>
                  </a:schemeClr>
                </a:solidFill>
              </a:rPr>
              <a:t>2:00 </a:t>
            </a:r>
            <a:r>
              <a:rPr lang="zh-CN" altLang="en-US" sz="1600" b="1" dirty="0">
                <a:solidFill>
                  <a:schemeClr val="tx1">
                    <a:lumMod val="75000"/>
                    <a:lumOff val="25000"/>
                  </a:schemeClr>
                </a:solidFill>
              </a:rPr>
              <a:t>运行</a:t>
            </a:r>
            <a:r>
              <a:rPr lang="en-US" altLang="zh-CN" sz="1600" b="1" dirty="0">
                <a:solidFill>
                  <a:schemeClr val="tx1">
                    <a:lumMod val="75000"/>
                    <a:lumOff val="25000"/>
                  </a:schemeClr>
                </a:solidFill>
              </a:rPr>
              <a:t>AI</a:t>
            </a:r>
            <a:r>
              <a:rPr lang="zh-CN" altLang="en-US" sz="1600" b="1" dirty="0">
                <a:solidFill>
                  <a:schemeClr val="tx1">
                    <a:lumMod val="75000"/>
                    <a:lumOff val="25000"/>
                  </a:schemeClr>
                </a:solidFill>
              </a:rPr>
              <a:t>模型，根据过去净值预测未来三天的净值</a:t>
            </a:r>
          </a:p>
        </p:txBody>
      </p:sp>
      <p:sp>
        <p:nvSpPr>
          <p:cNvPr id="5" name="îŝ1îḓé">
            <a:extLst>
              <a:ext uri="{FF2B5EF4-FFF2-40B4-BE49-F238E27FC236}">
                <a16:creationId xmlns:a16="http://schemas.microsoft.com/office/drawing/2014/main" id="{A7A01BD5-47A4-48B5-99DD-CC263251FA87}"/>
              </a:ext>
            </a:extLst>
          </p:cNvPr>
          <p:cNvSpPr/>
          <p:nvPr/>
        </p:nvSpPr>
        <p:spPr>
          <a:xfrm>
            <a:off x="1607142" y="1121447"/>
            <a:ext cx="1521312" cy="1438201"/>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92500" lnSpcReduction="20000"/>
          </a:bodyPr>
          <a:lstStyle/>
          <a:p>
            <a:pPr lvl="0" algn="ctr"/>
            <a:r>
              <a:rPr lang="zh-CN" altLang="en-US" sz="1600" b="1" dirty="0">
                <a:solidFill>
                  <a:schemeClr val="tx1">
                    <a:lumMod val="75000"/>
                    <a:lumOff val="25000"/>
                  </a:schemeClr>
                </a:solidFill>
              </a:rPr>
              <a:t>更新基于专业指标的专属用户推荐信息</a:t>
            </a:r>
          </a:p>
        </p:txBody>
      </p:sp>
      <p:sp>
        <p:nvSpPr>
          <p:cNvPr id="6" name="işlïďè">
            <a:extLst>
              <a:ext uri="{FF2B5EF4-FFF2-40B4-BE49-F238E27FC236}">
                <a16:creationId xmlns:a16="http://schemas.microsoft.com/office/drawing/2014/main" id="{21E6385F-B9AF-4748-911A-EE31DCF3383D}"/>
              </a:ext>
            </a:extLst>
          </p:cNvPr>
          <p:cNvSpPr/>
          <p:nvPr/>
        </p:nvSpPr>
        <p:spPr>
          <a:xfrm>
            <a:off x="175310" y="2839478"/>
            <a:ext cx="1736362" cy="1618891"/>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r>
              <a:rPr lang="zh-CN" altLang="en-US" sz="1600" b="1" dirty="0">
                <a:solidFill>
                  <a:schemeClr val="tx1">
                    <a:lumMod val="75000"/>
                    <a:lumOff val="25000"/>
                  </a:schemeClr>
                </a:solidFill>
              </a:rPr>
              <a:t>更新每只基金的专属页面，存入内存</a:t>
            </a:r>
            <a:r>
              <a:rPr lang="en-US" altLang="zh-CN" sz="1600" b="1" dirty="0">
                <a:solidFill>
                  <a:schemeClr val="tx1">
                    <a:lumMod val="75000"/>
                    <a:lumOff val="25000"/>
                  </a:schemeClr>
                </a:solidFill>
              </a:rPr>
              <a:t>Cache</a:t>
            </a:r>
          </a:p>
        </p:txBody>
      </p:sp>
      <p:sp>
        <p:nvSpPr>
          <p:cNvPr id="7" name="îŝḻiḑê">
            <a:extLst>
              <a:ext uri="{FF2B5EF4-FFF2-40B4-BE49-F238E27FC236}">
                <a16:creationId xmlns:a16="http://schemas.microsoft.com/office/drawing/2014/main" id="{53BF836E-3090-4B86-9ADA-E2967B719215}"/>
              </a:ext>
            </a:extLst>
          </p:cNvPr>
          <p:cNvSpPr/>
          <p:nvPr/>
        </p:nvSpPr>
        <p:spPr>
          <a:xfrm>
            <a:off x="2858862" y="2829344"/>
            <a:ext cx="1227946" cy="1236162"/>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r>
              <a:rPr lang="zh-CN" altLang="en-US" sz="1600" b="1" dirty="0">
                <a:solidFill>
                  <a:schemeClr val="tx1">
                    <a:lumMod val="75000"/>
                    <a:lumOff val="25000"/>
                  </a:schemeClr>
                </a:solidFill>
              </a:rPr>
              <a:t>更新</a:t>
            </a:r>
            <a:r>
              <a:rPr lang="en-US" altLang="zh-CN" sz="1600" b="1" dirty="0">
                <a:solidFill>
                  <a:schemeClr val="tx1">
                    <a:lumMod val="75000"/>
                    <a:lumOff val="25000"/>
                  </a:schemeClr>
                </a:solidFill>
              </a:rPr>
              <a:t>App</a:t>
            </a:r>
            <a:r>
              <a:rPr lang="zh-CN" altLang="en-US" sz="1600" b="1" dirty="0">
                <a:solidFill>
                  <a:schemeClr val="tx1">
                    <a:lumMod val="75000"/>
                    <a:lumOff val="25000"/>
                  </a:schemeClr>
                </a:solidFill>
              </a:rPr>
              <a:t>首页缓存</a:t>
            </a:r>
          </a:p>
        </p:txBody>
      </p:sp>
      <p:sp>
        <p:nvSpPr>
          <p:cNvPr id="9" name="îś1ïḓé">
            <a:extLst>
              <a:ext uri="{FF2B5EF4-FFF2-40B4-BE49-F238E27FC236}">
                <a16:creationId xmlns:a16="http://schemas.microsoft.com/office/drawing/2014/main" id="{FF1F8C0F-481D-441B-99A3-853DC6188727}"/>
              </a:ext>
            </a:extLst>
          </p:cNvPr>
          <p:cNvSpPr/>
          <p:nvPr/>
        </p:nvSpPr>
        <p:spPr>
          <a:xfrm>
            <a:off x="6714197" y="938245"/>
            <a:ext cx="1891379" cy="1875256"/>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92500"/>
          </a:bodyPr>
          <a:lstStyle/>
          <a:p>
            <a:pPr algn="ctr"/>
            <a:r>
              <a:rPr lang="zh-CN" altLang="en-US" sz="1600" b="1" dirty="0">
                <a:solidFill>
                  <a:schemeClr val="tx1">
                    <a:lumMod val="75000"/>
                    <a:lumOff val="25000"/>
                  </a:schemeClr>
                </a:solidFill>
              </a:rPr>
              <a:t>根据管理员制定的规则集，由优先级遍历，为</a:t>
            </a:r>
            <a:r>
              <a:rPr lang="en-US" altLang="zh-CN" sz="1600" b="1" dirty="0">
                <a:solidFill>
                  <a:schemeClr val="tx1">
                    <a:lumMod val="75000"/>
                    <a:lumOff val="25000"/>
                  </a:schemeClr>
                </a:solidFill>
              </a:rPr>
              <a:t>AI</a:t>
            </a:r>
            <a:r>
              <a:rPr lang="zh-CN" altLang="en-US" sz="1600" b="1" dirty="0">
                <a:solidFill>
                  <a:schemeClr val="tx1">
                    <a:lumMod val="75000"/>
                    <a:lumOff val="25000"/>
                  </a:schemeClr>
                </a:solidFill>
              </a:rPr>
              <a:t>预测提供解释</a:t>
            </a:r>
          </a:p>
        </p:txBody>
      </p:sp>
      <p:sp>
        <p:nvSpPr>
          <p:cNvPr id="10" name="îṡlîďê">
            <a:extLst>
              <a:ext uri="{FF2B5EF4-FFF2-40B4-BE49-F238E27FC236}">
                <a16:creationId xmlns:a16="http://schemas.microsoft.com/office/drawing/2014/main" id="{D0EC5316-01EA-4396-A714-8D09620E0D84}"/>
              </a:ext>
            </a:extLst>
          </p:cNvPr>
          <p:cNvSpPr/>
          <p:nvPr/>
        </p:nvSpPr>
        <p:spPr>
          <a:xfrm>
            <a:off x="8543384" y="2508494"/>
            <a:ext cx="1832641" cy="1759050"/>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r>
              <a:rPr lang="zh-CN" altLang="en-US" sz="1600" b="1" dirty="0">
                <a:solidFill>
                  <a:schemeClr val="tx1">
                    <a:lumMod val="75000"/>
                    <a:lumOff val="25000"/>
                  </a:schemeClr>
                </a:solidFill>
              </a:rPr>
              <a:t>将解释和</a:t>
            </a:r>
            <a:r>
              <a:rPr lang="en-US" altLang="zh-CN" sz="1600" b="1" dirty="0">
                <a:solidFill>
                  <a:schemeClr val="tx1">
                    <a:lumMod val="75000"/>
                    <a:lumOff val="25000"/>
                  </a:schemeClr>
                </a:solidFill>
              </a:rPr>
              <a:t>AI</a:t>
            </a:r>
            <a:r>
              <a:rPr lang="zh-CN" altLang="en-US" sz="1600" b="1" dirty="0">
                <a:solidFill>
                  <a:schemeClr val="tx1">
                    <a:lumMod val="75000"/>
                    <a:lumOff val="25000"/>
                  </a:schemeClr>
                </a:solidFill>
              </a:rPr>
              <a:t>预测值单独存入内存</a:t>
            </a:r>
            <a:r>
              <a:rPr lang="en-US" altLang="zh-CN" sz="1600" b="1" dirty="0">
                <a:solidFill>
                  <a:schemeClr val="tx1">
                    <a:lumMod val="75000"/>
                    <a:lumOff val="25000"/>
                  </a:schemeClr>
                </a:solidFill>
              </a:rPr>
              <a:t>Cache</a:t>
            </a:r>
            <a:r>
              <a:rPr lang="zh-CN" altLang="en-US" sz="1600" b="1" dirty="0">
                <a:solidFill>
                  <a:schemeClr val="tx1">
                    <a:lumMod val="75000"/>
                    <a:lumOff val="25000"/>
                  </a:schemeClr>
                </a:solidFill>
              </a:rPr>
              <a:t>中</a:t>
            </a:r>
          </a:p>
        </p:txBody>
      </p:sp>
      <p:sp>
        <p:nvSpPr>
          <p:cNvPr id="39" name="ïS1ïḋé">
            <a:extLst>
              <a:ext uri="{FF2B5EF4-FFF2-40B4-BE49-F238E27FC236}">
                <a16:creationId xmlns:a16="http://schemas.microsoft.com/office/drawing/2014/main" id="{0453CF52-41E9-42C3-8B16-A7B156398ECB}"/>
              </a:ext>
            </a:extLst>
          </p:cNvPr>
          <p:cNvSpPr txBox="1"/>
          <p:nvPr/>
        </p:nvSpPr>
        <p:spPr bwMode="auto">
          <a:xfrm>
            <a:off x="2191546" y="4433074"/>
            <a:ext cx="2597394" cy="539389"/>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chemeClr val="accent1"/>
                </a:solidFill>
              </a:rPr>
              <a:t>内存</a:t>
            </a:r>
            <a:r>
              <a:rPr lang="en-US" altLang="zh-CN" sz="2000" b="1" dirty="0">
                <a:solidFill>
                  <a:schemeClr val="accent1"/>
                </a:solidFill>
              </a:rPr>
              <a:t>Cache</a:t>
            </a:r>
            <a:r>
              <a:rPr lang="zh-CN" altLang="en-US" sz="2000" b="1" dirty="0">
                <a:solidFill>
                  <a:schemeClr val="accent1"/>
                </a:solidFill>
              </a:rPr>
              <a:t>更新</a:t>
            </a:r>
            <a:endParaRPr lang="en-US" altLang="zh-CN" sz="2000" b="1" dirty="0">
              <a:solidFill>
                <a:schemeClr val="accent1"/>
              </a:solidFill>
            </a:endParaRPr>
          </a:p>
        </p:txBody>
      </p:sp>
      <p:sp>
        <p:nvSpPr>
          <p:cNvPr id="40" name="iṧḷiḍè">
            <a:extLst>
              <a:ext uri="{FF2B5EF4-FFF2-40B4-BE49-F238E27FC236}">
                <a16:creationId xmlns:a16="http://schemas.microsoft.com/office/drawing/2014/main" id="{42C39DE4-AA55-4B4B-B9D3-F7B24C5A06EE}"/>
              </a:ext>
            </a:extLst>
          </p:cNvPr>
          <p:cNvSpPr/>
          <p:nvPr/>
        </p:nvSpPr>
        <p:spPr bwMode="auto">
          <a:xfrm>
            <a:off x="2191546" y="4972463"/>
            <a:ext cx="2597394" cy="14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400" dirty="0"/>
              <a:t>在更新完</a:t>
            </a:r>
            <a:r>
              <a:rPr lang="en-US" altLang="zh-CN" sz="1400" dirty="0"/>
              <a:t>NAV</a:t>
            </a:r>
            <a:r>
              <a:rPr lang="zh-CN" altLang="en-US" sz="1400" dirty="0"/>
              <a:t>，做完基本计算后，我们会马上更新内存缓存。保证用户在第一时间知悉基金净值并且知道自己在比赛中的排位。</a:t>
            </a:r>
            <a:endParaRPr lang="en-US" altLang="zh-CN" sz="1400" dirty="0"/>
          </a:p>
        </p:txBody>
      </p:sp>
      <p:grpSp>
        <p:nvGrpSpPr>
          <p:cNvPr id="30" name="iŝ1ïdè">
            <a:extLst>
              <a:ext uri="{FF2B5EF4-FFF2-40B4-BE49-F238E27FC236}">
                <a16:creationId xmlns:a16="http://schemas.microsoft.com/office/drawing/2014/main" id="{463A28F9-BFA5-4BD2-B369-C2F01AD76CAC}"/>
              </a:ext>
            </a:extLst>
          </p:cNvPr>
          <p:cNvGrpSpPr/>
          <p:nvPr/>
        </p:nvGrpSpPr>
        <p:grpSpPr>
          <a:xfrm>
            <a:off x="6714197" y="4559092"/>
            <a:ext cx="2597394" cy="1132337"/>
            <a:chOff x="8563614" y="4934816"/>
            <a:chExt cx="2955286" cy="1008290"/>
          </a:xfrm>
        </p:grpSpPr>
        <p:sp>
          <p:nvSpPr>
            <p:cNvPr id="37" name="îsḻîďê">
              <a:extLst>
                <a:ext uri="{FF2B5EF4-FFF2-40B4-BE49-F238E27FC236}">
                  <a16:creationId xmlns:a16="http://schemas.microsoft.com/office/drawing/2014/main" id="{029C5998-B18E-4B8C-8542-7D8674F79BCB}"/>
                </a:ext>
              </a:extLst>
            </p:cNvPr>
            <p:cNvSpPr txBox="1"/>
            <p:nvPr/>
          </p:nvSpPr>
          <p:spPr bwMode="auto">
            <a:xfrm>
              <a:off x="8563614" y="4934816"/>
              <a:ext cx="2955286" cy="480299"/>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2000" b="1" dirty="0">
                  <a:solidFill>
                    <a:schemeClr val="accent1"/>
                  </a:solidFill>
                </a:rPr>
                <a:t>服务器闲时计算</a:t>
              </a:r>
              <a:endParaRPr lang="en-US" altLang="zh-CN" sz="2000" b="1" dirty="0">
                <a:solidFill>
                  <a:schemeClr val="accent1"/>
                </a:solidFill>
              </a:endParaRPr>
            </a:p>
          </p:txBody>
        </p:sp>
        <p:sp>
          <p:nvSpPr>
            <p:cNvPr id="38" name="ï$liďe">
              <a:extLst>
                <a:ext uri="{FF2B5EF4-FFF2-40B4-BE49-F238E27FC236}">
                  <a16:creationId xmlns:a16="http://schemas.microsoft.com/office/drawing/2014/main" id="{E8B79BAB-30F2-4FF4-A032-C1BF16392449}"/>
                </a:ext>
              </a:extLst>
            </p:cNvPr>
            <p:cNvSpPr/>
            <p:nvPr/>
          </p:nvSpPr>
          <p:spPr bwMode="auto">
            <a:xfrm>
              <a:off x="8563614" y="5415115"/>
              <a:ext cx="2955286" cy="52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400" dirty="0"/>
                <a:t>真正的挑战在后半夜。</a:t>
              </a:r>
              <a:r>
                <a:rPr lang="en-US" altLang="zh-CN" sz="1400" dirty="0"/>
                <a:t>2</a:t>
              </a:r>
              <a:r>
                <a:rPr lang="zh-CN" altLang="en-US" sz="1400" dirty="0"/>
                <a:t>：</a:t>
              </a:r>
              <a:r>
                <a:rPr lang="en-US" altLang="zh-CN" sz="1400" dirty="0"/>
                <a:t>00</a:t>
              </a:r>
              <a:r>
                <a:rPr lang="zh-CN" altLang="en-US" sz="1400" dirty="0"/>
                <a:t>时服务器会高负载运行</a:t>
              </a:r>
              <a:r>
                <a:rPr lang="en-US" altLang="zh-CN" sz="1400" dirty="0"/>
                <a:t>AI</a:t>
              </a:r>
              <a:r>
                <a:rPr lang="zh-CN" altLang="en-US" sz="1400" dirty="0"/>
                <a:t>模型约</a:t>
              </a:r>
              <a:r>
                <a:rPr lang="en-US" altLang="zh-CN" sz="1400" dirty="0"/>
                <a:t>2</a:t>
              </a:r>
              <a:r>
                <a:rPr lang="zh-CN" altLang="en-US" sz="1400" dirty="0"/>
                <a:t>小时。我们会更新完</a:t>
              </a:r>
              <a:r>
                <a:rPr lang="en-US" altLang="zh-CN" sz="1400" dirty="0"/>
                <a:t>AI</a:t>
              </a:r>
              <a:r>
                <a:rPr lang="zh-CN" altLang="en-US" sz="1400" dirty="0"/>
                <a:t>预测值后单独存入</a:t>
              </a:r>
              <a:r>
                <a:rPr lang="en-US" altLang="zh-CN" sz="1400" dirty="0"/>
                <a:t>Cache</a:t>
              </a:r>
              <a:r>
                <a:rPr lang="zh-CN" altLang="en-US" sz="1400" dirty="0"/>
                <a:t>做</a:t>
              </a:r>
              <a:r>
                <a:rPr lang="en-US" altLang="zh-CN" sz="1400" dirty="0"/>
                <a:t>Update.</a:t>
              </a:r>
            </a:p>
          </p:txBody>
        </p:sp>
      </p:grpSp>
      <p:sp>
        <p:nvSpPr>
          <p:cNvPr id="12" name="文本框 11">
            <a:extLst>
              <a:ext uri="{FF2B5EF4-FFF2-40B4-BE49-F238E27FC236}">
                <a16:creationId xmlns:a16="http://schemas.microsoft.com/office/drawing/2014/main" id="{8A2F746F-B27A-4F2D-93B5-A4ED123E391E}"/>
              </a:ext>
            </a:extLst>
          </p:cNvPr>
          <p:cNvSpPr txBox="1"/>
          <p:nvPr/>
        </p:nvSpPr>
        <p:spPr>
          <a:xfrm>
            <a:off x="477777" y="2074868"/>
            <a:ext cx="873490" cy="1060950"/>
          </a:xfrm>
          <a:prstGeom prst="rect">
            <a:avLst/>
          </a:prstGeom>
          <a:noFill/>
        </p:spPr>
        <p:txBody>
          <a:bodyPr wrap="square" rtlCol="0">
            <a:spAutoFit/>
          </a:bodyPr>
          <a:lstStyle/>
          <a:p>
            <a:endParaRPr lang="zh-CN" altLang="en-US" dirty="0"/>
          </a:p>
        </p:txBody>
      </p:sp>
      <p:cxnSp>
        <p:nvCxnSpPr>
          <p:cNvPr id="16" name="连接符: 肘形 15">
            <a:extLst>
              <a:ext uri="{FF2B5EF4-FFF2-40B4-BE49-F238E27FC236}">
                <a16:creationId xmlns:a16="http://schemas.microsoft.com/office/drawing/2014/main" id="{8E85885D-0454-427F-A108-7CC739FA2423}"/>
              </a:ext>
            </a:extLst>
          </p:cNvPr>
          <p:cNvCxnSpPr/>
          <p:nvPr/>
        </p:nvCxnSpPr>
        <p:spPr>
          <a:xfrm rot="5400000" flipH="1" flipV="1">
            <a:off x="822506" y="2062985"/>
            <a:ext cx="1029339" cy="523649"/>
          </a:xfrm>
          <a:prstGeom prst="bentConnector3">
            <a:avLst>
              <a:gd name="adj1" fmla="val 989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852DB8D1-BFD3-45AB-A7EA-B81A16AE340B}"/>
              </a:ext>
            </a:extLst>
          </p:cNvPr>
          <p:cNvCxnSpPr>
            <a:cxnSpLocks/>
            <a:stCxn id="5" idx="4"/>
            <a:endCxn id="7" idx="2"/>
          </p:cNvCxnSpPr>
          <p:nvPr/>
        </p:nvCxnSpPr>
        <p:spPr>
          <a:xfrm rot="16200000" flipH="1">
            <a:off x="2169442" y="2758004"/>
            <a:ext cx="887777" cy="4910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560CBCCA-905B-49CD-96B6-766EB711815F}"/>
              </a:ext>
            </a:extLst>
          </p:cNvPr>
          <p:cNvCxnSpPr>
            <a:cxnSpLocks/>
            <a:stCxn id="7" idx="0"/>
            <a:endCxn id="63" idx="2"/>
          </p:cNvCxnSpPr>
          <p:nvPr/>
        </p:nvCxnSpPr>
        <p:spPr>
          <a:xfrm rot="5400000" flipH="1" flipV="1">
            <a:off x="3248400" y="2060557"/>
            <a:ext cx="993223" cy="5443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3A3BA920-1997-40E1-92F9-321B3A7AF2AC}"/>
              </a:ext>
            </a:extLst>
          </p:cNvPr>
          <p:cNvCxnSpPr>
            <a:cxnSpLocks/>
            <a:stCxn id="4" idx="0"/>
            <a:endCxn id="9" idx="2"/>
          </p:cNvCxnSpPr>
          <p:nvPr/>
        </p:nvCxnSpPr>
        <p:spPr>
          <a:xfrm rot="5400000" flipH="1" flipV="1">
            <a:off x="6071514" y="1979304"/>
            <a:ext cx="746114" cy="5392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îṡlîďê">
            <a:extLst>
              <a:ext uri="{FF2B5EF4-FFF2-40B4-BE49-F238E27FC236}">
                <a16:creationId xmlns:a16="http://schemas.microsoft.com/office/drawing/2014/main" id="{507506C2-FD5D-4F2E-B35F-F57CE7F65FF1}"/>
              </a:ext>
            </a:extLst>
          </p:cNvPr>
          <p:cNvSpPr/>
          <p:nvPr/>
        </p:nvSpPr>
        <p:spPr>
          <a:xfrm>
            <a:off x="4017187" y="1073173"/>
            <a:ext cx="1521312" cy="1525895"/>
          </a:xfrm>
          <a:prstGeom prst="ellipse">
            <a:avLst/>
          </a:prstGeom>
          <a:noFill/>
          <a:ln w="12700" cmpd="dbl">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fontScale="92500" lnSpcReduction="20000"/>
          </a:bodyPr>
          <a:lstStyle/>
          <a:p>
            <a:pPr algn="ctr"/>
            <a:r>
              <a:rPr lang="en-US" altLang="zh-CN" sz="1600" b="1" dirty="0">
                <a:solidFill>
                  <a:schemeClr val="tx1">
                    <a:lumMod val="75000"/>
                    <a:lumOff val="25000"/>
                  </a:schemeClr>
                </a:solidFill>
              </a:rPr>
              <a:t>24:00 </a:t>
            </a:r>
            <a:r>
              <a:rPr lang="zh-CN" altLang="en-US" sz="1600" b="1" dirty="0">
                <a:solidFill>
                  <a:schemeClr val="tx1">
                    <a:lumMod val="75000"/>
                    <a:lumOff val="25000"/>
                  </a:schemeClr>
                </a:solidFill>
              </a:rPr>
              <a:t>更新上一天</a:t>
            </a:r>
            <a:r>
              <a:rPr lang="en-US" altLang="zh-CN" sz="1600" b="1" dirty="0">
                <a:solidFill>
                  <a:schemeClr val="tx1">
                    <a:lumMod val="75000"/>
                    <a:lumOff val="25000"/>
                  </a:schemeClr>
                </a:solidFill>
              </a:rPr>
              <a:t>AI</a:t>
            </a:r>
            <a:r>
              <a:rPr lang="zh-CN" altLang="en-US" sz="1600" b="1" dirty="0">
                <a:solidFill>
                  <a:schemeClr val="tx1">
                    <a:lumMod val="75000"/>
                    <a:lumOff val="25000"/>
                  </a:schemeClr>
                </a:solidFill>
              </a:rPr>
              <a:t>预测净值和实际值误差</a:t>
            </a:r>
          </a:p>
        </p:txBody>
      </p:sp>
      <p:cxnSp>
        <p:nvCxnSpPr>
          <p:cNvPr id="61" name="连接符: 肘形 60">
            <a:extLst>
              <a:ext uri="{FF2B5EF4-FFF2-40B4-BE49-F238E27FC236}">
                <a16:creationId xmlns:a16="http://schemas.microsoft.com/office/drawing/2014/main" id="{4D594E3D-0D4C-4AC4-8DB1-9D34707706EF}"/>
              </a:ext>
            </a:extLst>
          </p:cNvPr>
          <p:cNvCxnSpPr>
            <a:stCxn id="63" idx="4"/>
            <a:endCxn id="4" idx="2"/>
          </p:cNvCxnSpPr>
          <p:nvPr/>
        </p:nvCxnSpPr>
        <p:spPr>
          <a:xfrm rot="16200000" flipH="1">
            <a:off x="4595384" y="2781526"/>
            <a:ext cx="845698" cy="4807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FAAC64CF-82A8-4FF7-A103-210850803CB5}"/>
              </a:ext>
            </a:extLst>
          </p:cNvPr>
          <p:cNvCxnSpPr>
            <a:cxnSpLocks/>
            <a:stCxn id="9" idx="6"/>
            <a:endCxn id="10" idx="0"/>
          </p:cNvCxnSpPr>
          <p:nvPr/>
        </p:nvCxnSpPr>
        <p:spPr>
          <a:xfrm>
            <a:off x="8605576" y="1875873"/>
            <a:ext cx="854129" cy="6326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2D2C1C3F-F572-40B7-B68C-EF3CFF6C21E1}"/>
              </a:ext>
            </a:extLst>
          </p:cNvPr>
          <p:cNvCxnSpPr>
            <a:stCxn id="10" idx="6"/>
          </p:cNvCxnSpPr>
          <p:nvPr/>
        </p:nvCxnSpPr>
        <p:spPr>
          <a:xfrm>
            <a:off x="10376025" y="3388019"/>
            <a:ext cx="13152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865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功能完善的管理监测中台</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558E610B-1C34-4D74-ABDD-F20E9383DB93}"/>
              </a:ext>
            </a:extLst>
          </p:cNvPr>
          <p:cNvSpPr txBox="1"/>
          <p:nvPr/>
        </p:nvSpPr>
        <p:spPr>
          <a:xfrm>
            <a:off x="342900" y="5396496"/>
            <a:ext cx="11849100" cy="726609"/>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欢迎访问</a:t>
            </a:r>
            <a:r>
              <a:rPr lang="en-US" altLang="zh-CN" dirty="0">
                <a:solidFill>
                  <a:schemeClr val="tx1">
                    <a:lumMod val="75000"/>
                    <a:lumOff val="25000"/>
                  </a:schemeClr>
                </a:solidFill>
                <a:hlinkClick r:id="rId2"/>
              </a:rPr>
              <a:t>http://121.36.207.248:8001</a:t>
            </a:r>
            <a:endParaRPr lang="en-US" altLang="zh-CN" dirty="0">
              <a:solidFill>
                <a:schemeClr val="tx1">
                  <a:lumMod val="75000"/>
                  <a:lumOff val="25000"/>
                </a:schemeClr>
              </a:solidFill>
            </a:endParaRPr>
          </a:p>
          <a:p>
            <a:pPr>
              <a:lnSpc>
                <a:spcPct val="120000"/>
              </a:lnSpc>
            </a:pPr>
            <a:r>
              <a:rPr lang="en-US" altLang="zh-CN" dirty="0">
                <a:solidFill>
                  <a:schemeClr val="tx1">
                    <a:lumMod val="75000"/>
                    <a:lumOff val="25000"/>
                  </a:schemeClr>
                </a:solidFill>
              </a:rPr>
              <a:t>Username=‘admin’</a:t>
            </a:r>
            <a:r>
              <a:rPr lang="zh-CN" altLang="en-US" dirty="0">
                <a:solidFill>
                  <a:schemeClr val="tx1">
                    <a:lumMod val="75000"/>
                    <a:lumOff val="25000"/>
                  </a:schemeClr>
                </a:solidFill>
              </a:rPr>
              <a:t> </a:t>
            </a:r>
            <a:r>
              <a:rPr lang="en-US" altLang="zh-CN" dirty="0">
                <a:solidFill>
                  <a:schemeClr val="tx1">
                    <a:lumMod val="75000"/>
                    <a:lumOff val="25000"/>
                  </a:schemeClr>
                </a:solidFill>
              </a:rPr>
              <a:t>and</a:t>
            </a:r>
            <a:r>
              <a:rPr lang="zh-CN" altLang="en-US" dirty="0">
                <a:solidFill>
                  <a:schemeClr val="tx1">
                    <a:lumMod val="75000"/>
                    <a:lumOff val="25000"/>
                  </a:schemeClr>
                </a:solidFill>
              </a:rPr>
              <a:t> </a:t>
            </a:r>
            <a:r>
              <a:rPr lang="en-US" altLang="zh-CN" dirty="0">
                <a:solidFill>
                  <a:schemeClr val="tx1">
                    <a:lumMod val="75000"/>
                    <a:lumOff val="25000"/>
                  </a:schemeClr>
                </a:solidFill>
              </a:rPr>
              <a:t>password=‘123456’</a:t>
            </a:r>
            <a:endParaRPr lang="zh-CN" altLang="en-US" dirty="0">
              <a:solidFill>
                <a:schemeClr val="tx1">
                  <a:lumMod val="75000"/>
                  <a:lumOff val="25000"/>
                </a:schemeClr>
              </a:solidFill>
            </a:endParaRPr>
          </a:p>
        </p:txBody>
      </p:sp>
      <p:sp>
        <p:nvSpPr>
          <p:cNvPr id="31" name="矩形 30">
            <a:extLst>
              <a:ext uri="{FF2B5EF4-FFF2-40B4-BE49-F238E27FC236}">
                <a16:creationId xmlns:a16="http://schemas.microsoft.com/office/drawing/2014/main" id="{684E9855-0285-4D7A-A6B6-F56324DA905F}"/>
              </a:ext>
            </a:extLst>
          </p:cNvPr>
          <p:cNvSpPr/>
          <p:nvPr/>
        </p:nvSpPr>
        <p:spPr>
          <a:xfrm>
            <a:off x="342900" y="1129005"/>
            <a:ext cx="11353799" cy="410974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spcAft>
                <a:spcPts val="1200"/>
              </a:spcAft>
            </a:pPr>
            <a:r>
              <a:rPr lang="zh-CN" altLang="en-US" sz="2400" dirty="0">
                <a:solidFill>
                  <a:schemeClr val="tx1">
                    <a:lumMod val="75000"/>
                    <a:lumOff val="25000"/>
                  </a:schemeClr>
                </a:solidFill>
              </a:rPr>
              <a:t>在交我赚中台：</a:t>
            </a:r>
            <a:endParaRPr lang="en-US" altLang="zh-CN" sz="2400" dirty="0">
              <a:solidFill>
                <a:schemeClr val="tx1">
                  <a:lumMod val="75000"/>
                  <a:lumOff val="25000"/>
                </a:schemeClr>
              </a:solidFill>
            </a:endParaRPr>
          </a:p>
          <a:p>
            <a:pPr algn="ctr">
              <a:spcBef>
                <a:spcPts val="1200"/>
              </a:spcBef>
              <a:spcAft>
                <a:spcPts val="1200"/>
              </a:spcAft>
            </a:pPr>
            <a:r>
              <a:rPr lang="zh-CN" altLang="en-US" sz="2400" dirty="0">
                <a:solidFill>
                  <a:schemeClr val="tx1">
                    <a:lumMod val="75000"/>
                    <a:lumOff val="25000"/>
                  </a:schemeClr>
                </a:solidFill>
              </a:rPr>
              <a:t>管理员可以收到包括基金最新净值日期，基金基本信息，基金预测信息，基金预测误差信息，基金预测效果最好</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最差的</a:t>
            </a:r>
            <a:r>
              <a:rPr lang="zh-CN" altLang="en-US" sz="2400" b="1" dirty="0">
                <a:solidFill>
                  <a:schemeClr val="tx1">
                    <a:lumMod val="75000"/>
                    <a:lumOff val="25000"/>
                  </a:schemeClr>
                </a:solidFill>
              </a:rPr>
              <a:t>数十种报告</a:t>
            </a:r>
            <a:r>
              <a:rPr lang="zh-CN" altLang="en-US" sz="2400" dirty="0">
                <a:solidFill>
                  <a:schemeClr val="tx1">
                    <a:lumMod val="75000"/>
                    <a:lumOff val="25000"/>
                  </a:schemeClr>
                </a:solidFill>
              </a:rPr>
              <a:t>；可以</a:t>
            </a:r>
            <a:r>
              <a:rPr lang="zh-CN" altLang="en-US" sz="2400" b="1" dirty="0">
                <a:solidFill>
                  <a:schemeClr val="tx1">
                    <a:lumMod val="75000"/>
                    <a:lumOff val="25000"/>
                  </a:schemeClr>
                </a:solidFill>
              </a:rPr>
              <a:t>查看后台运行的全部服务</a:t>
            </a:r>
            <a:r>
              <a:rPr lang="zh-CN" altLang="en-US" sz="2400" dirty="0">
                <a:solidFill>
                  <a:schemeClr val="tx1">
                    <a:lumMod val="75000"/>
                    <a:lumOff val="25000"/>
                  </a:schemeClr>
                </a:solidFill>
              </a:rPr>
              <a:t>和</a:t>
            </a:r>
            <a:r>
              <a:rPr lang="zh-CN" altLang="en-US" sz="2400" b="1" dirty="0">
                <a:solidFill>
                  <a:schemeClr val="tx1">
                    <a:lumMod val="75000"/>
                    <a:lumOff val="25000"/>
                  </a:schemeClr>
                </a:solidFill>
              </a:rPr>
              <a:t>他们的状态</a:t>
            </a:r>
            <a:r>
              <a:rPr lang="zh-CN" altLang="en-US" sz="2400" dirty="0">
                <a:solidFill>
                  <a:schemeClr val="tx1">
                    <a:lumMod val="75000"/>
                    <a:lumOff val="25000"/>
                  </a:schemeClr>
                </a:solidFill>
              </a:rPr>
              <a:t>；可以</a:t>
            </a:r>
            <a:r>
              <a:rPr lang="zh-CN" altLang="en-US" sz="2400" b="1" dirty="0">
                <a:solidFill>
                  <a:schemeClr val="tx1">
                    <a:lumMod val="75000"/>
                    <a:lumOff val="25000"/>
                  </a:schemeClr>
                </a:solidFill>
              </a:rPr>
              <a:t>手动补充信息</a:t>
            </a:r>
            <a:r>
              <a:rPr lang="zh-CN" altLang="en-US" sz="2400" dirty="0">
                <a:solidFill>
                  <a:schemeClr val="tx1">
                    <a:lumMod val="75000"/>
                    <a:lumOff val="25000"/>
                  </a:schemeClr>
                </a:solidFill>
              </a:rPr>
              <a:t>，</a:t>
            </a:r>
            <a:r>
              <a:rPr lang="zh-CN" altLang="en-US" sz="2400" b="1" dirty="0">
                <a:solidFill>
                  <a:schemeClr val="tx1">
                    <a:lumMod val="75000"/>
                    <a:lumOff val="25000"/>
                  </a:schemeClr>
                </a:solidFill>
              </a:rPr>
              <a:t>手动重启服务</a:t>
            </a:r>
            <a:r>
              <a:rPr lang="zh-CN" altLang="en-US" sz="2400" dirty="0">
                <a:solidFill>
                  <a:schemeClr val="tx1">
                    <a:lumMod val="75000"/>
                    <a:lumOff val="25000"/>
                  </a:schemeClr>
                </a:solidFill>
              </a:rPr>
              <a:t>，手动增加定时服务。超强中台为服务稳定运行保驾护航。</a:t>
            </a:r>
          </a:p>
        </p:txBody>
      </p:sp>
      <p:sp>
        <p:nvSpPr>
          <p:cNvPr id="32" name="平行四边形 31">
            <a:extLst>
              <a:ext uri="{FF2B5EF4-FFF2-40B4-BE49-F238E27FC236}">
                <a16:creationId xmlns:a16="http://schemas.microsoft.com/office/drawing/2014/main" id="{3A976AE2-D036-4E6E-9474-25AE55D172A3}"/>
              </a:ext>
            </a:extLst>
          </p:cNvPr>
          <p:cNvSpPr/>
          <p:nvPr/>
        </p:nvSpPr>
        <p:spPr>
          <a:xfrm>
            <a:off x="537941" y="135466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a:extLst>
              <a:ext uri="{FF2B5EF4-FFF2-40B4-BE49-F238E27FC236}">
                <a16:creationId xmlns:a16="http://schemas.microsoft.com/office/drawing/2014/main" id="{D05A0299-030B-447E-A57D-3E773E7E0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902" y="5366105"/>
            <a:ext cx="914897" cy="914897"/>
          </a:xfrm>
          <a:prstGeom prst="rect">
            <a:avLst/>
          </a:prstGeom>
        </p:spPr>
      </p:pic>
    </p:spTree>
    <p:extLst>
      <p:ext uri="{BB962C8B-B14F-4D97-AF65-F5344CB8AC3E}">
        <p14:creationId xmlns:p14="http://schemas.microsoft.com/office/powerpoint/2010/main" val="3723074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71E8D4-CB04-4ADE-8BAB-CA9E2BBD5AC0}"/>
              </a:ext>
            </a:extLst>
          </p:cNvPr>
          <p:cNvSpPr>
            <a:spLocks noGrp="1"/>
          </p:cNvSpPr>
          <p:nvPr>
            <p:ph type="body" sz="quarter" idx="12"/>
          </p:nvPr>
        </p:nvSpPr>
        <p:spPr/>
        <p:txBody>
          <a:bodyPr/>
          <a:lstStyle/>
          <a:p>
            <a:endParaRPr lang="zh-CN" altLang="en-US"/>
          </a:p>
        </p:txBody>
      </p:sp>
      <p:sp>
        <p:nvSpPr>
          <p:cNvPr id="3" name="文本占位符 2">
            <a:extLst>
              <a:ext uri="{FF2B5EF4-FFF2-40B4-BE49-F238E27FC236}">
                <a16:creationId xmlns:a16="http://schemas.microsoft.com/office/drawing/2014/main" id="{08FD33FB-C0BF-4A69-B371-D74ED7BE1B27}"/>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5401C19F-980A-4435-A5C9-1F647A4F6E4E}"/>
              </a:ext>
            </a:extLst>
          </p:cNvPr>
          <p:cNvSpPr>
            <a:spLocks noGrp="1"/>
          </p:cNvSpPr>
          <p:nvPr>
            <p:ph type="body" sz="quarter" idx="14"/>
          </p:nvPr>
        </p:nvSpPr>
        <p:spPr/>
        <p:txBody>
          <a:bodyPr/>
          <a:lstStyle/>
          <a:p>
            <a:r>
              <a:rPr lang="zh-CN" altLang="en-US" dirty="0"/>
              <a:t>一切运行良好</a:t>
            </a:r>
          </a:p>
        </p:txBody>
      </p:sp>
      <p:sp>
        <p:nvSpPr>
          <p:cNvPr id="5" name="矩形 4">
            <a:extLst>
              <a:ext uri="{FF2B5EF4-FFF2-40B4-BE49-F238E27FC236}">
                <a16:creationId xmlns:a16="http://schemas.microsoft.com/office/drawing/2014/main" id="{10BC3A02-E575-43AB-8546-817F995E55E4}"/>
              </a:ext>
            </a:extLst>
          </p:cNvPr>
          <p:cNvSpPr/>
          <p:nvPr/>
        </p:nvSpPr>
        <p:spPr>
          <a:xfrm>
            <a:off x="319056" y="2200834"/>
            <a:ext cx="3375815" cy="3170099"/>
          </a:xfrm>
          <a:prstGeom prst="rect">
            <a:avLst/>
          </a:prstGeom>
          <a:noFill/>
        </p:spPr>
        <p:txBody>
          <a:bodyPr wrap="square" lIns="91440" tIns="45720" rIns="91440" bIns="45720">
            <a:spAutoFit/>
          </a:bodyPr>
          <a:lstStyle/>
          <a:p>
            <a:pPr algn="ctr"/>
            <a:r>
              <a:rPr lang="zh-CN" altLang="en-US" sz="4000" dirty="0">
                <a:ln w="0"/>
                <a:effectLst>
                  <a:outerShdw blurRad="38100" dist="19050" dir="2700000" algn="tl" rotWithShape="0">
                    <a:schemeClr val="dk1">
                      <a:alpha val="40000"/>
                    </a:schemeClr>
                  </a:outerShdw>
                </a:effectLst>
              </a:rPr>
              <a:t>自</a:t>
            </a:r>
            <a:r>
              <a:rPr lang="en-US" altLang="zh-CN" sz="4000" dirty="0">
                <a:ln w="0"/>
                <a:effectLst>
                  <a:outerShdw blurRad="38100" dist="19050" dir="2700000" algn="tl" rotWithShape="0">
                    <a:schemeClr val="dk1">
                      <a:alpha val="40000"/>
                    </a:schemeClr>
                  </a:outerShdw>
                </a:effectLst>
              </a:rPr>
              <a:t>2021</a:t>
            </a:r>
            <a:r>
              <a:rPr lang="zh-CN" altLang="en-US" sz="4000" dirty="0">
                <a:ln w="0"/>
                <a:effectLst>
                  <a:outerShdw blurRad="38100" dist="19050" dir="2700000" algn="tl" rotWithShape="0">
                    <a:schemeClr val="dk1">
                      <a:alpha val="40000"/>
                    </a:schemeClr>
                  </a:outerShdw>
                </a:effectLst>
              </a:rPr>
              <a:t>年</a:t>
            </a:r>
            <a:r>
              <a:rPr lang="en-US" altLang="zh-CN" sz="4000" dirty="0">
                <a:ln w="0"/>
                <a:effectLst>
                  <a:outerShdw blurRad="38100" dist="19050" dir="2700000" algn="tl" rotWithShape="0">
                    <a:schemeClr val="dk1">
                      <a:alpha val="40000"/>
                    </a:schemeClr>
                  </a:outerShdw>
                </a:effectLst>
              </a:rPr>
              <a:t>9</a:t>
            </a:r>
            <a:r>
              <a:rPr lang="zh-CN" altLang="en-US" sz="4000" dirty="0">
                <a:ln w="0"/>
                <a:effectLst>
                  <a:outerShdw blurRad="38100" dist="19050" dir="2700000" algn="tl" rotWithShape="0">
                    <a:schemeClr val="dk1">
                      <a:alpha val="40000"/>
                    </a:schemeClr>
                  </a:outerShdw>
                </a:effectLst>
              </a:rPr>
              <a:t>月</a:t>
            </a:r>
            <a:r>
              <a:rPr lang="en-US" altLang="zh-CN" sz="4000" dirty="0">
                <a:ln w="0"/>
                <a:effectLst>
                  <a:outerShdw blurRad="38100" dist="19050" dir="2700000" algn="tl" rotWithShape="0">
                    <a:schemeClr val="dk1">
                      <a:alpha val="40000"/>
                    </a:schemeClr>
                  </a:outerShdw>
                </a:effectLst>
              </a:rPr>
              <a:t>6</a:t>
            </a:r>
            <a:r>
              <a:rPr lang="zh-CN" altLang="en-US" sz="4000" dirty="0">
                <a:ln w="0"/>
                <a:effectLst>
                  <a:outerShdw blurRad="38100" dist="19050" dir="2700000" algn="tl" rotWithShape="0">
                    <a:schemeClr val="dk1">
                      <a:alpha val="40000"/>
                    </a:schemeClr>
                  </a:outerShdw>
                </a:effectLst>
              </a:rPr>
              <a:t>日起，系统已经正常运行</a:t>
            </a:r>
            <a:endParaRPr lang="en-US" altLang="zh-CN" sz="4000" dirty="0">
              <a:ln w="0"/>
              <a:effectLst>
                <a:outerShdw blurRad="38100" dist="19050" dir="2700000" algn="tl" rotWithShape="0">
                  <a:schemeClr val="dk1">
                    <a:alpha val="40000"/>
                  </a:schemeClr>
                </a:outerShdw>
              </a:effectLst>
            </a:endParaRPr>
          </a:p>
          <a:p>
            <a:pPr algn="ctr"/>
            <a:r>
              <a:rPr lang="en-US" altLang="zh-CN" sz="4000" dirty="0">
                <a:ln w="0"/>
                <a:effectLst>
                  <a:outerShdw blurRad="38100" dist="19050" dir="2700000" algn="tl" rotWithShape="0">
                    <a:schemeClr val="dk1">
                      <a:alpha val="40000"/>
                    </a:schemeClr>
                  </a:outerShdw>
                </a:effectLst>
              </a:rPr>
              <a:t>7</a:t>
            </a:r>
            <a:r>
              <a:rPr lang="zh-CN" altLang="en-US" sz="4000" dirty="0">
                <a:ln w="0"/>
                <a:effectLst>
                  <a:outerShdw blurRad="38100" dist="19050" dir="2700000" algn="tl" rotWithShape="0">
                    <a:schemeClr val="dk1">
                      <a:alpha val="40000"/>
                    </a:schemeClr>
                  </a:outerShdw>
                </a:effectLst>
              </a:rPr>
              <a:t>天。</a:t>
            </a:r>
            <a:endParaRPr lang="en-US" altLang="zh-CN" sz="4000" dirty="0">
              <a:ln w="0"/>
              <a:effectLst>
                <a:outerShdw blurRad="38100" dist="19050" dir="2700000" algn="tl" rotWithShape="0">
                  <a:schemeClr val="dk1">
                    <a:alpha val="40000"/>
                  </a:schemeClr>
                </a:outerShdw>
              </a:effectLst>
            </a:endParaRPr>
          </a:p>
          <a:p>
            <a:pPr algn="ctr"/>
            <a:endParaRPr lang="zh-CN" altLang="en-US" sz="4000" b="0" cap="none" spc="0" dirty="0">
              <a:ln w="0"/>
              <a:gradFill>
                <a:gsLst>
                  <a:gs pos="21000">
                    <a:srgbClr val="53575C"/>
                  </a:gs>
                  <a:gs pos="88000">
                    <a:srgbClr val="C5C7CA"/>
                  </a:gs>
                </a:gsLst>
                <a:lin ang="5400000"/>
              </a:gradFill>
              <a:effectLst/>
            </a:endParaRPr>
          </a:p>
        </p:txBody>
      </p:sp>
      <p:pic>
        <p:nvPicPr>
          <p:cNvPr id="8" name="图片 7">
            <a:extLst>
              <a:ext uri="{FF2B5EF4-FFF2-40B4-BE49-F238E27FC236}">
                <a16:creationId xmlns:a16="http://schemas.microsoft.com/office/drawing/2014/main" id="{70A86504-5038-4574-B45E-54DA29448B57}"/>
              </a:ext>
            </a:extLst>
          </p:cNvPr>
          <p:cNvPicPr>
            <a:picLocks noChangeAspect="1"/>
          </p:cNvPicPr>
          <p:nvPr/>
        </p:nvPicPr>
        <p:blipFill>
          <a:blip r:embed="rId2"/>
          <a:stretch>
            <a:fillRect/>
          </a:stretch>
        </p:blipFill>
        <p:spPr>
          <a:xfrm>
            <a:off x="4034972" y="2555032"/>
            <a:ext cx="8157028" cy="1747935"/>
          </a:xfrm>
          <a:prstGeom prst="rect">
            <a:avLst/>
          </a:prstGeom>
        </p:spPr>
      </p:pic>
    </p:spTree>
    <p:extLst>
      <p:ext uri="{BB962C8B-B14F-4D97-AF65-F5344CB8AC3E}">
        <p14:creationId xmlns:p14="http://schemas.microsoft.com/office/powerpoint/2010/main" val="4224089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巨大规模的数据如何呈现？</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1" name="矩形 30">
            <a:extLst>
              <a:ext uri="{FF2B5EF4-FFF2-40B4-BE49-F238E27FC236}">
                <a16:creationId xmlns:a16="http://schemas.microsoft.com/office/drawing/2014/main" id="{684E9855-0285-4D7A-A6B6-F56324DA905F}"/>
              </a:ext>
            </a:extLst>
          </p:cNvPr>
          <p:cNvSpPr/>
          <p:nvPr/>
        </p:nvSpPr>
        <p:spPr>
          <a:xfrm>
            <a:off x="3335154" y="1587951"/>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3533397" y="172832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3908573" y="2089010"/>
            <a:ext cx="4626997" cy="2445541"/>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用户看到的基金基本数据来自</a:t>
            </a:r>
            <a:r>
              <a:rPr lang="en-US" altLang="zh-CN" sz="2400" dirty="0">
                <a:solidFill>
                  <a:schemeClr val="tx1">
                    <a:lumMod val="75000"/>
                    <a:lumOff val="25000"/>
                  </a:schemeClr>
                </a:solidFill>
              </a:rPr>
              <a:t>8</a:t>
            </a:r>
            <a:r>
              <a:rPr lang="zh-CN" altLang="en-US" sz="2400" dirty="0">
                <a:solidFill>
                  <a:schemeClr val="tx1">
                    <a:lumMod val="75000"/>
                    <a:lumOff val="25000"/>
                  </a:schemeClr>
                </a:solidFill>
              </a:rPr>
              <a:t>张不同且大多独立更新的</a:t>
            </a:r>
            <a:r>
              <a:rPr lang="en-US" altLang="zh-CN" sz="2400" dirty="0">
                <a:solidFill>
                  <a:schemeClr val="tx1">
                    <a:lumMod val="75000"/>
                    <a:lumOff val="25000"/>
                  </a:schemeClr>
                </a:solidFill>
              </a:rPr>
              <a:t>MySQL</a:t>
            </a:r>
            <a:r>
              <a:rPr lang="zh-CN" altLang="en-US" sz="2400" dirty="0">
                <a:solidFill>
                  <a:schemeClr val="tx1">
                    <a:lumMod val="75000"/>
                    <a:lumOff val="25000"/>
                  </a:schemeClr>
                </a:solidFill>
              </a:rPr>
              <a:t>表格。如何第一时间把数据送到用户面前，是我们面临的第二个问题。</a:t>
            </a:r>
            <a:endParaRPr lang="en-US" altLang="zh-CN" sz="2400" dirty="0">
              <a:solidFill>
                <a:schemeClr val="tx1">
                  <a:lumMod val="75000"/>
                  <a:lumOff val="25000"/>
                </a:schemeClr>
              </a:solidFill>
            </a:endParaRP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8432629" y="50007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622478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C4DAD3C-8361-416A-9633-D2EA3F08A96A}"/>
              </a:ext>
            </a:extLst>
          </p:cNvPr>
          <p:cNvSpPr>
            <a:spLocks noGrp="1"/>
          </p:cNvSpPr>
          <p:nvPr>
            <p:ph type="body" sz="quarter" idx="11"/>
          </p:nvPr>
        </p:nvSpPr>
        <p:spPr/>
        <p:txBody>
          <a:bodyPr/>
          <a:lstStyle/>
          <a:p>
            <a:r>
              <a:rPr lang="zh-CN" altLang="en-US" dirty="0"/>
              <a:t>广泛的预处理，有备而来</a:t>
            </a:r>
          </a:p>
        </p:txBody>
      </p:sp>
      <p:sp>
        <p:nvSpPr>
          <p:cNvPr id="3" name="文本占位符 2">
            <a:extLst>
              <a:ext uri="{FF2B5EF4-FFF2-40B4-BE49-F238E27FC236}">
                <a16:creationId xmlns:a16="http://schemas.microsoft.com/office/drawing/2014/main" id="{0101D776-F787-4092-ABF4-178C38011FE3}"/>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307AE9ED-83A3-4A64-9C77-7A608C1E43A1}"/>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056D5BF0-0456-43FD-9375-5CA4A79AFEEF}"/>
              </a:ext>
            </a:extLst>
          </p:cNvPr>
          <p:cNvSpPr>
            <a:spLocks noGrp="1"/>
          </p:cNvSpPr>
          <p:nvPr>
            <p:ph type="body" sz="quarter" idx="14"/>
          </p:nvPr>
        </p:nvSpPr>
        <p:spPr>
          <a:xfrm>
            <a:off x="331756" y="1343365"/>
            <a:ext cx="11453844" cy="4765791"/>
          </a:xfrm>
        </p:spPr>
        <p:txBody>
          <a:bodyPr/>
          <a:lstStyle/>
          <a:p>
            <a:r>
              <a:rPr lang="zh-CN" altLang="en-US" sz="2400" dirty="0"/>
              <a:t>我们对需要高并发，可能需要高数据库计算的信息进行预处理，对必须快速反应的数据进行预先缓存，包括：</a:t>
            </a:r>
            <a:endParaRPr lang="en-US" altLang="zh-CN" sz="2400" dirty="0"/>
          </a:p>
          <a:p>
            <a:pPr lvl="1"/>
            <a:r>
              <a:rPr lang="zh-CN" altLang="en-US" sz="2400" dirty="0"/>
              <a:t>使用</a:t>
            </a:r>
            <a:r>
              <a:rPr lang="en-US" altLang="zh-CN" sz="2400" dirty="0"/>
              <a:t>Java Hash Map</a:t>
            </a:r>
            <a:r>
              <a:rPr lang="zh-CN" altLang="en-US" sz="2400" dirty="0"/>
              <a:t>缓存页面，将日更的页面缓存入服务器内存中；</a:t>
            </a:r>
            <a:endParaRPr lang="en-US" altLang="zh-CN" sz="2400" dirty="0"/>
          </a:p>
          <a:p>
            <a:pPr lvl="1"/>
            <a:r>
              <a:rPr lang="zh-CN" altLang="en-US" sz="2400" dirty="0"/>
              <a:t>将分钟级更新的页面放在内页中，如非默认显示的</a:t>
            </a:r>
            <a:r>
              <a:rPr lang="en-US" altLang="zh-CN" sz="2400" dirty="0"/>
              <a:t>Tab</a:t>
            </a:r>
            <a:r>
              <a:rPr lang="zh-CN" altLang="en-US" sz="2400" dirty="0"/>
              <a:t>中，单独向服务器发送请求；</a:t>
            </a:r>
            <a:endParaRPr lang="en-US" altLang="zh-CN" sz="2400" dirty="0"/>
          </a:p>
          <a:p>
            <a:pPr lvl="1"/>
            <a:r>
              <a:rPr lang="zh-CN" altLang="en-US" sz="2400" dirty="0"/>
              <a:t>对数据进行预计算，将数据更新操作放在闲时进行，在业务高峰时期仅留存查询操作。</a:t>
            </a:r>
            <a:endParaRPr lang="en-US" altLang="zh-CN" sz="2400" dirty="0"/>
          </a:p>
          <a:p>
            <a:pPr lvl="1"/>
            <a:endParaRPr lang="zh-CN" altLang="en-US" dirty="0"/>
          </a:p>
        </p:txBody>
      </p:sp>
    </p:spTree>
    <p:extLst>
      <p:ext uri="{BB962C8B-B14F-4D97-AF65-F5344CB8AC3E}">
        <p14:creationId xmlns:p14="http://schemas.microsoft.com/office/powerpoint/2010/main" val="754215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C4DAD3C-8361-416A-9633-D2EA3F08A96A}"/>
              </a:ext>
            </a:extLst>
          </p:cNvPr>
          <p:cNvSpPr>
            <a:spLocks noGrp="1"/>
          </p:cNvSpPr>
          <p:nvPr>
            <p:ph type="body" sz="quarter" idx="11"/>
          </p:nvPr>
        </p:nvSpPr>
        <p:spPr/>
        <p:txBody>
          <a:bodyPr/>
          <a:lstStyle/>
          <a:p>
            <a:r>
              <a:rPr lang="zh-CN" altLang="en-US" dirty="0"/>
              <a:t>步步为营，提高用户体验</a:t>
            </a:r>
          </a:p>
        </p:txBody>
      </p:sp>
      <p:sp>
        <p:nvSpPr>
          <p:cNvPr id="3" name="文本占位符 2">
            <a:extLst>
              <a:ext uri="{FF2B5EF4-FFF2-40B4-BE49-F238E27FC236}">
                <a16:creationId xmlns:a16="http://schemas.microsoft.com/office/drawing/2014/main" id="{0101D776-F787-4092-ABF4-178C38011FE3}"/>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307AE9ED-83A3-4A64-9C77-7A608C1E43A1}"/>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056D5BF0-0456-43FD-9375-5CA4A79AFEEF}"/>
              </a:ext>
            </a:extLst>
          </p:cNvPr>
          <p:cNvSpPr>
            <a:spLocks noGrp="1"/>
          </p:cNvSpPr>
          <p:nvPr>
            <p:ph type="body" sz="quarter" idx="14"/>
          </p:nvPr>
        </p:nvSpPr>
        <p:spPr>
          <a:xfrm>
            <a:off x="319055" y="766710"/>
            <a:ext cx="5876471" cy="4765791"/>
          </a:xfrm>
        </p:spPr>
        <p:txBody>
          <a:bodyPr/>
          <a:lstStyle/>
          <a:p>
            <a:r>
              <a:rPr lang="zh-CN" altLang="en-US" dirty="0"/>
              <a:t>基金</a:t>
            </a:r>
            <a:r>
              <a:rPr lang="zh-CN" altLang="en-US" b="1" dirty="0">
                <a:solidFill>
                  <a:srgbClr val="FF0000"/>
                </a:solidFill>
              </a:rPr>
              <a:t>搜索</a:t>
            </a:r>
            <a:r>
              <a:rPr lang="zh-CN" altLang="en-US" dirty="0"/>
              <a:t>是我们系统中一个访问压力最大的</a:t>
            </a:r>
            <a:r>
              <a:rPr lang="en-US" altLang="zh-CN" dirty="0"/>
              <a:t>API</a:t>
            </a:r>
            <a:r>
              <a:rPr lang="zh-CN" altLang="en-US" dirty="0"/>
              <a:t>，在几轮压力测试后我们给出了三种不同的方案：</a:t>
            </a:r>
            <a:endParaRPr lang="en-US" altLang="zh-CN" dirty="0"/>
          </a:p>
          <a:p>
            <a:pPr lvl="1"/>
            <a:r>
              <a:rPr lang="zh-CN" altLang="en-US" dirty="0"/>
              <a:t>直接使用</a:t>
            </a:r>
            <a:r>
              <a:rPr lang="en-US" altLang="zh-CN" dirty="0"/>
              <a:t>MySQL</a:t>
            </a:r>
            <a:r>
              <a:rPr lang="zh-CN" altLang="en-US" dirty="0"/>
              <a:t>自带的</a:t>
            </a:r>
            <a:r>
              <a:rPr lang="en-US" altLang="zh-CN" dirty="0"/>
              <a:t>LIKE</a:t>
            </a:r>
            <a:r>
              <a:rPr lang="zh-CN" altLang="en-US" dirty="0"/>
              <a:t>语句。在实际测试中，</a:t>
            </a:r>
            <a:r>
              <a:rPr lang="en-US" altLang="zh-CN" b="1" dirty="0"/>
              <a:t>LIKE</a:t>
            </a:r>
            <a:r>
              <a:rPr lang="zh-CN" altLang="en-US" b="1" dirty="0"/>
              <a:t>对通配符在串首时的搜索性能不尽如人意</a:t>
            </a:r>
            <a:r>
              <a:rPr lang="zh-CN" altLang="en-US" dirty="0"/>
              <a:t>，难以通过压力测试。</a:t>
            </a:r>
            <a:endParaRPr lang="en-US" altLang="zh-CN" dirty="0"/>
          </a:p>
          <a:p>
            <a:pPr lvl="1"/>
            <a:r>
              <a:rPr lang="zh-CN" altLang="en-US" dirty="0"/>
              <a:t>在内存中进行缓存，对所有基金代码和基金名称建立</a:t>
            </a:r>
            <a:r>
              <a:rPr lang="zh-CN" altLang="en-US" b="1" dirty="0">
                <a:solidFill>
                  <a:srgbClr val="FF0000"/>
                </a:solidFill>
              </a:rPr>
              <a:t>广义后缀自动机（</a:t>
            </a:r>
            <a:r>
              <a:rPr lang="en-US" altLang="zh-CN" b="1" dirty="0">
                <a:solidFill>
                  <a:srgbClr val="FF0000"/>
                </a:solidFill>
              </a:rPr>
              <a:t>SAM</a:t>
            </a:r>
            <a:r>
              <a:rPr lang="zh-CN" altLang="en-US" b="1" dirty="0">
                <a:solidFill>
                  <a:srgbClr val="FF0000"/>
                </a:solidFill>
              </a:rPr>
              <a:t>）</a:t>
            </a:r>
            <a:r>
              <a:rPr lang="zh-CN" altLang="en-US" dirty="0"/>
              <a:t>，之后的每一次搜索匹配只需要在广义</a:t>
            </a:r>
            <a:r>
              <a:rPr lang="en-US" altLang="zh-CN" dirty="0"/>
              <a:t>SAM</a:t>
            </a:r>
            <a:r>
              <a:rPr lang="zh-CN" altLang="en-US" dirty="0"/>
              <a:t>上广度优先搜索即可得到相应的字符串集。</a:t>
            </a:r>
            <a:r>
              <a:rPr lang="zh-CN" altLang="en-US" b="1" dirty="0"/>
              <a:t>优点在于对搜索具有一定的记忆性，构造后缀自动机时间复杂度较短。</a:t>
            </a:r>
            <a:r>
              <a:rPr lang="zh-CN" altLang="en-US" dirty="0"/>
              <a:t>缺点在于基金名称的字符集过大，若使用</a:t>
            </a:r>
            <a:r>
              <a:rPr lang="en-US" altLang="zh-CN" dirty="0"/>
              <a:t>Map</a:t>
            </a:r>
            <a:r>
              <a:rPr lang="zh-CN" altLang="en-US" dirty="0"/>
              <a:t>来进行</a:t>
            </a:r>
            <a:r>
              <a:rPr lang="en-US" altLang="zh-CN" dirty="0"/>
              <a:t>SAM</a:t>
            </a:r>
            <a:r>
              <a:rPr lang="zh-CN" altLang="en-US" dirty="0"/>
              <a:t>的建立，复杂度会较高。</a:t>
            </a:r>
          </a:p>
        </p:txBody>
      </p:sp>
      <p:pic>
        <p:nvPicPr>
          <p:cNvPr id="7" name="图片 6">
            <a:extLst>
              <a:ext uri="{FF2B5EF4-FFF2-40B4-BE49-F238E27FC236}">
                <a16:creationId xmlns:a16="http://schemas.microsoft.com/office/drawing/2014/main" id="{D2B1681D-FCAE-422A-BBFD-CE13176D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206" y="1004642"/>
            <a:ext cx="4162425" cy="3981450"/>
          </a:xfrm>
          <a:prstGeom prst="rect">
            <a:avLst/>
          </a:prstGeom>
        </p:spPr>
      </p:pic>
      <p:sp>
        <p:nvSpPr>
          <p:cNvPr id="8" name="文本框 7">
            <a:extLst>
              <a:ext uri="{FF2B5EF4-FFF2-40B4-BE49-F238E27FC236}">
                <a16:creationId xmlns:a16="http://schemas.microsoft.com/office/drawing/2014/main" id="{BFFF5BDB-4CB8-48A6-A134-44981CE9C809}"/>
              </a:ext>
            </a:extLst>
          </p:cNvPr>
          <p:cNvSpPr txBox="1"/>
          <p:nvPr/>
        </p:nvSpPr>
        <p:spPr>
          <a:xfrm>
            <a:off x="8050309" y="5312386"/>
            <a:ext cx="2294218" cy="400110"/>
          </a:xfrm>
          <a:prstGeom prst="rect">
            <a:avLst/>
          </a:prstGeom>
          <a:noFill/>
        </p:spPr>
        <p:txBody>
          <a:bodyPr wrap="none" rtlCol="0">
            <a:spAutoFit/>
          </a:bodyPr>
          <a:lstStyle/>
          <a:p>
            <a:r>
              <a:rPr lang="zh-CN" altLang="en-US" sz="2000" dirty="0">
                <a:solidFill>
                  <a:schemeClr val="accent2"/>
                </a:solidFill>
              </a:rPr>
              <a:t>后缀自动机示意图</a:t>
            </a:r>
          </a:p>
        </p:txBody>
      </p:sp>
    </p:spTree>
    <p:extLst>
      <p:ext uri="{BB962C8B-B14F-4D97-AF65-F5344CB8AC3E}">
        <p14:creationId xmlns:p14="http://schemas.microsoft.com/office/powerpoint/2010/main" val="3437335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C4DAD3C-8361-416A-9633-D2EA3F08A96A}"/>
              </a:ext>
            </a:extLst>
          </p:cNvPr>
          <p:cNvSpPr>
            <a:spLocks noGrp="1"/>
          </p:cNvSpPr>
          <p:nvPr>
            <p:ph type="body" sz="quarter" idx="11"/>
          </p:nvPr>
        </p:nvSpPr>
        <p:spPr/>
        <p:txBody>
          <a:bodyPr/>
          <a:lstStyle/>
          <a:p>
            <a:r>
              <a:rPr lang="zh-CN" altLang="en-US" dirty="0"/>
              <a:t>持续的优化，惊艳的算法</a:t>
            </a:r>
          </a:p>
        </p:txBody>
      </p:sp>
      <p:sp>
        <p:nvSpPr>
          <p:cNvPr id="3" name="文本占位符 2">
            <a:extLst>
              <a:ext uri="{FF2B5EF4-FFF2-40B4-BE49-F238E27FC236}">
                <a16:creationId xmlns:a16="http://schemas.microsoft.com/office/drawing/2014/main" id="{0101D776-F787-4092-ABF4-178C38011FE3}"/>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307AE9ED-83A3-4A64-9C77-7A608C1E43A1}"/>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056D5BF0-0456-43FD-9375-5CA4A79AFEEF}"/>
              </a:ext>
            </a:extLst>
          </p:cNvPr>
          <p:cNvSpPr>
            <a:spLocks noGrp="1"/>
          </p:cNvSpPr>
          <p:nvPr>
            <p:ph type="body" sz="quarter" idx="14"/>
          </p:nvPr>
        </p:nvSpPr>
        <p:spPr>
          <a:xfrm>
            <a:off x="319055" y="766710"/>
            <a:ext cx="5876471" cy="4765791"/>
          </a:xfrm>
        </p:spPr>
        <p:txBody>
          <a:bodyPr/>
          <a:lstStyle/>
          <a:p>
            <a:r>
              <a:rPr lang="zh-CN" altLang="en-US" dirty="0"/>
              <a:t>考虑再三，我们给出了第三种方案：</a:t>
            </a:r>
          </a:p>
          <a:p>
            <a:pPr lvl="1"/>
            <a:r>
              <a:rPr lang="zh-CN" altLang="en-US" dirty="0"/>
              <a:t>考虑到基金代码及基金名称的</a:t>
            </a:r>
            <a:r>
              <a:rPr lang="zh-CN" altLang="en-US" b="1" dirty="0"/>
              <a:t>长度较少</a:t>
            </a:r>
            <a:r>
              <a:rPr lang="zh-CN" altLang="en-US" dirty="0"/>
              <a:t>，所以所有</a:t>
            </a:r>
            <a:r>
              <a:rPr lang="zh-CN" altLang="en-US" b="1" dirty="0"/>
              <a:t>基金代码和基金名称的所有子串较少</a:t>
            </a:r>
            <a:r>
              <a:rPr lang="zh-CN" altLang="en-US" dirty="0"/>
              <a:t>，对每个基金代码和基金名称的所有子串进行哈希并按哈希值排序后在内存中进行缓存，每次搜索只要</a:t>
            </a:r>
            <a:r>
              <a:rPr lang="zh-CN" altLang="en-US" b="1" dirty="0"/>
              <a:t>二分查找子串的哈希值所在位置即可。</a:t>
            </a:r>
            <a:endParaRPr lang="en-US" altLang="zh-CN" b="1" dirty="0"/>
          </a:p>
          <a:p>
            <a:pPr lvl="1"/>
            <a:r>
              <a:rPr lang="zh-CN" altLang="en-US" dirty="0"/>
              <a:t>该算法的离线加载时间较长，在线搜索时间较短，</a:t>
            </a:r>
            <a:r>
              <a:rPr lang="zh-CN" altLang="en-US" b="1" dirty="0"/>
              <a:t>甚至优于字符集较大时的广义</a:t>
            </a:r>
            <a:r>
              <a:rPr lang="en-US" altLang="zh-CN" b="1" dirty="0"/>
              <a:t>SAM</a:t>
            </a:r>
            <a:r>
              <a:rPr lang="zh-CN" altLang="en-US" dirty="0"/>
              <a:t>，但由于我们系统在交易结束可以提供大量的资源来进行加载，而在线搜索的资源珍贵，该算法较适合我们的系统。</a:t>
            </a:r>
            <a:endParaRPr lang="en-US" altLang="zh-CN" dirty="0"/>
          </a:p>
        </p:txBody>
      </p:sp>
      <p:sp>
        <p:nvSpPr>
          <p:cNvPr id="9" name="文本占位符 4">
            <a:extLst>
              <a:ext uri="{FF2B5EF4-FFF2-40B4-BE49-F238E27FC236}">
                <a16:creationId xmlns:a16="http://schemas.microsoft.com/office/drawing/2014/main" id="{BACBC4BB-CA9E-43E8-946B-5E94344FF1EC}"/>
              </a:ext>
            </a:extLst>
          </p:cNvPr>
          <p:cNvSpPr txBox="1">
            <a:spLocks/>
          </p:cNvSpPr>
          <p:nvPr/>
        </p:nvSpPr>
        <p:spPr>
          <a:xfrm>
            <a:off x="5996474" y="766710"/>
            <a:ext cx="5876471" cy="4765791"/>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a:p>
            <a:pPr lvl="1"/>
            <a:r>
              <a:rPr lang="zh-CN" altLang="en-US" dirty="0"/>
              <a:t>该算法主要占用后端机器的</a:t>
            </a:r>
            <a:r>
              <a:rPr lang="en-US" altLang="zh-CN" dirty="0"/>
              <a:t>CPU</a:t>
            </a:r>
            <a:r>
              <a:rPr lang="zh-CN" altLang="en-US" dirty="0"/>
              <a:t>，而直接使用</a:t>
            </a:r>
            <a:r>
              <a:rPr lang="en-US" altLang="zh-CN" dirty="0"/>
              <a:t>MySQL</a:t>
            </a:r>
            <a:r>
              <a:rPr lang="zh-CN" altLang="en-US" dirty="0"/>
              <a:t>自带的</a:t>
            </a:r>
            <a:r>
              <a:rPr lang="en-US" altLang="zh-CN" dirty="0"/>
              <a:t>LIKE</a:t>
            </a:r>
            <a:r>
              <a:rPr lang="zh-CN" altLang="en-US" dirty="0"/>
              <a:t>语句主要占用数据库服务器的</a:t>
            </a:r>
            <a:r>
              <a:rPr lang="en-US" altLang="zh-CN" dirty="0"/>
              <a:t>CPU</a:t>
            </a:r>
            <a:r>
              <a:rPr lang="zh-CN" altLang="en-US" dirty="0"/>
              <a:t>，利用性能更强的后端</a:t>
            </a:r>
            <a:r>
              <a:rPr lang="en-US" altLang="zh-CN" dirty="0"/>
              <a:t>CPU</a:t>
            </a:r>
            <a:r>
              <a:rPr lang="zh-CN" altLang="en-US" dirty="0"/>
              <a:t>可以有效缓解在线搜索时的</a:t>
            </a:r>
            <a:r>
              <a:rPr lang="en-US" altLang="zh-CN" dirty="0"/>
              <a:t>CPU</a:t>
            </a:r>
            <a:r>
              <a:rPr lang="zh-CN" altLang="en-US" dirty="0"/>
              <a:t>压力。</a:t>
            </a:r>
          </a:p>
        </p:txBody>
      </p:sp>
      <p:pic>
        <p:nvPicPr>
          <p:cNvPr id="7" name="图片 6">
            <a:extLst>
              <a:ext uri="{FF2B5EF4-FFF2-40B4-BE49-F238E27FC236}">
                <a16:creationId xmlns:a16="http://schemas.microsoft.com/office/drawing/2014/main" id="{71E77ECF-08EB-4E79-9E8C-C89AA8E4BE48}"/>
              </a:ext>
            </a:extLst>
          </p:cNvPr>
          <p:cNvPicPr>
            <a:picLocks noChangeAspect="1"/>
          </p:cNvPicPr>
          <p:nvPr/>
        </p:nvPicPr>
        <p:blipFill>
          <a:blip r:embed="rId3"/>
          <a:stretch>
            <a:fillRect/>
          </a:stretch>
        </p:blipFill>
        <p:spPr>
          <a:xfrm>
            <a:off x="6400800" y="4015459"/>
            <a:ext cx="5579706" cy="1529588"/>
          </a:xfrm>
          <a:prstGeom prst="rect">
            <a:avLst/>
          </a:prstGeom>
        </p:spPr>
      </p:pic>
      <p:pic>
        <p:nvPicPr>
          <p:cNvPr id="8" name="图片 7">
            <a:extLst>
              <a:ext uri="{FF2B5EF4-FFF2-40B4-BE49-F238E27FC236}">
                <a16:creationId xmlns:a16="http://schemas.microsoft.com/office/drawing/2014/main" id="{20E1F84F-D4E1-46C8-ACCD-AAF768624FBA}"/>
              </a:ext>
            </a:extLst>
          </p:cNvPr>
          <p:cNvPicPr>
            <a:picLocks noChangeAspect="1"/>
          </p:cNvPicPr>
          <p:nvPr/>
        </p:nvPicPr>
        <p:blipFill>
          <a:blip r:embed="rId4"/>
          <a:stretch>
            <a:fillRect/>
          </a:stretch>
        </p:blipFill>
        <p:spPr>
          <a:xfrm>
            <a:off x="3188904" y="5764265"/>
            <a:ext cx="8791602" cy="874517"/>
          </a:xfrm>
          <a:prstGeom prst="rect">
            <a:avLst/>
          </a:prstGeom>
        </p:spPr>
      </p:pic>
    </p:spTree>
    <p:extLst>
      <p:ext uri="{BB962C8B-B14F-4D97-AF65-F5344CB8AC3E}">
        <p14:creationId xmlns:p14="http://schemas.microsoft.com/office/powerpoint/2010/main" val="523365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实机演示</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技术路线</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产品亮点</a:t>
            </a: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非功能需求</a:t>
            </a:r>
          </a:p>
        </p:txBody>
      </p:sp>
    </p:spTree>
    <p:extLst>
      <p:ext uri="{BB962C8B-B14F-4D97-AF65-F5344CB8AC3E}">
        <p14:creationId xmlns:p14="http://schemas.microsoft.com/office/powerpoint/2010/main" val="13173218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10D8-78B2-4D4A-B3ED-0B9AFAECEAE5}"/>
              </a:ext>
            </a:extLst>
          </p:cNvPr>
          <p:cNvSpPr>
            <a:spLocks noGrp="1"/>
          </p:cNvSpPr>
          <p:nvPr>
            <p:ph type="body" sz="quarter" idx="11"/>
          </p:nvPr>
        </p:nvSpPr>
        <p:spPr/>
        <p:txBody>
          <a:bodyPr/>
          <a:lstStyle/>
          <a:p>
            <a:r>
              <a:rPr lang="zh-CN" altLang="en-US" dirty="0"/>
              <a:t>测试说明</a:t>
            </a:r>
          </a:p>
        </p:txBody>
      </p:sp>
      <p:sp>
        <p:nvSpPr>
          <p:cNvPr id="3" name="文本占位符 2">
            <a:extLst>
              <a:ext uri="{FF2B5EF4-FFF2-40B4-BE49-F238E27FC236}">
                <a16:creationId xmlns:a16="http://schemas.microsoft.com/office/drawing/2014/main" id="{20254EBF-1434-48D6-9875-E8D6276A983D}"/>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6F922F61-CB89-4403-BD44-211D381EAFC9}"/>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37048F88-2271-40AC-BC46-BB3BBB35D91A}"/>
              </a:ext>
            </a:extLst>
          </p:cNvPr>
          <p:cNvSpPr>
            <a:spLocks noGrp="1"/>
          </p:cNvSpPr>
          <p:nvPr>
            <p:ph type="body" sz="quarter" idx="14"/>
          </p:nvPr>
        </p:nvSpPr>
        <p:spPr/>
        <p:txBody>
          <a:bodyPr/>
          <a:lstStyle/>
          <a:p>
            <a:r>
              <a:rPr lang="zh-CN" altLang="en-US" dirty="0"/>
              <a:t>测试平台：</a:t>
            </a:r>
            <a:endParaRPr lang="en-US" altLang="zh-CN" dirty="0"/>
          </a:p>
          <a:p>
            <a:pPr lvl="1"/>
            <a:r>
              <a:rPr lang="zh-CN" altLang="en-US" dirty="0"/>
              <a:t>服务器</a:t>
            </a:r>
            <a:r>
              <a:rPr lang="en-US" altLang="zh-CN" dirty="0"/>
              <a:t>ECS: </a:t>
            </a:r>
            <a:r>
              <a:rPr lang="zh-CN" altLang="en-US" dirty="0"/>
              <a:t>鲲鹏通用计算增强型 </a:t>
            </a:r>
            <a:r>
              <a:rPr lang="en-US" altLang="zh-CN" dirty="0"/>
              <a:t>| kc1.xlarge.4 | 4vCPUs | 16GiB | Ubuntu 18.04</a:t>
            </a:r>
          </a:p>
          <a:p>
            <a:pPr lvl="1"/>
            <a:r>
              <a:rPr lang="zh-CN" altLang="en-US" dirty="0"/>
              <a:t>数据库</a:t>
            </a:r>
            <a:r>
              <a:rPr lang="en-US" altLang="zh-CN" dirty="0"/>
              <a:t>ECS:</a:t>
            </a:r>
            <a:r>
              <a:rPr lang="zh-CN" altLang="en-US" dirty="0"/>
              <a:t> 鲲鹏通用计算增强型 </a:t>
            </a:r>
            <a:r>
              <a:rPr lang="en-US" altLang="zh-CN" dirty="0"/>
              <a:t>| kc1.large.2 | 2vCPUs | 4GiB | Ubuntu 18.04</a:t>
            </a:r>
          </a:p>
          <a:p>
            <a:pPr lvl="1"/>
            <a:r>
              <a:rPr lang="zh-CN" altLang="en-US" dirty="0"/>
              <a:t>测试机：</a:t>
            </a:r>
            <a:r>
              <a:rPr lang="en-US" altLang="zh-CN" dirty="0"/>
              <a:t>Dell Desktop | Intel x86 | 4vCPUs | 16GiB | Windows 10 20H2</a:t>
            </a:r>
            <a:endParaRPr lang="zh-CN" altLang="en-US" dirty="0"/>
          </a:p>
          <a:p>
            <a:r>
              <a:rPr lang="zh-CN" altLang="en-US" dirty="0"/>
              <a:t>测试数据规模</a:t>
            </a:r>
            <a:endParaRPr lang="en-US" altLang="zh-CN" dirty="0"/>
          </a:p>
          <a:p>
            <a:pPr lvl="1"/>
            <a:r>
              <a:rPr lang="zh-CN" altLang="en-US" dirty="0"/>
              <a:t>基金净值数据 </a:t>
            </a:r>
            <a:r>
              <a:rPr lang="en-US" altLang="zh-CN" dirty="0"/>
              <a:t>11,776,661</a:t>
            </a:r>
            <a:r>
              <a:rPr lang="zh-CN" altLang="en-US" dirty="0"/>
              <a:t>条</a:t>
            </a:r>
            <a:endParaRPr lang="en-US" altLang="zh-CN" dirty="0"/>
          </a:p>
          <a:p>
            <a:pPr lvl="1"/>
            <a:r>
              <a:rPr lang="zh-CN" altLang="en-US" dirty="0"/>
              <a:t>基金数据 </a:t>
            </a:r>
            <a:r>
              <a:rPr lang="en-US" altLang="zh-CN" dirty="0"/>
              <a:t>12,421</a:t>
            </a:r>
            <a:r>
              <a:rPr lang="zh-CN" altLang="en-US" dirty="0"/>
              <a:t>条</a:t>
            </a:r>
            <a:endParaRPr lang="en-US" altLang="zh-CN" dirty="0"/>
          </a:p>
          <a:p>
            <a:pPr lvl="1"/>
            <a:r>
              <a:rPr lang="zh-CN" altLang="en-US" dirty="0"/>
              <a:t>基金估值数据</a:t>
            </a:r>
            <a:r>
              <a:rPr lang="en-US" altLang="zh-CN" dirty="0"/>
              <a:t>427,</a:t>
            </a:r>
            <a:r>
              <a:rPr lang="zh-CN" altLang="en-US" dirty="0"/>
              <a:t> </a:t>
            </a:r>
            <a:r>
              <a:rPr lang="en-US" altLang="zh-CN" dirty="0"/>
              <a:t>1801</a:t>
            </a:r>
            <a:r>
              <a:rPr lang="zh-CN" altLang="en-US" dirty="0"/>
              <a:t>条</a:t>
            </a:r>
            <a:endParaRPr lang="en-US" altLang="zh-CN" dirty="0"/>
          </a:p>
          <a:p>
            <a:r>
              <a:rPr lang="zh-CN" altLang="en-US" dirty="0"/>
              <a:t>版本</a:t>
            </a:r>
            <a:endParaRPr lang="en-US" altLang="zh-CN" dirty="0"/>
          </a:p>
          <a:p>
            <a:pPr lvl="1"/>
            <a:r>
              <a:rPr lang="en-US" altLang="zh-CN" dirty="0"/>
              <a:t>Git Tag: Benchmark tag.</a:t>
            </a:r>
          </a:p>
          <a:p>
            <a:r>
              <a:rPr lang="zh-CN" altLang="en-US" dirty="0"/>
              <a:t>仅汇报两个最经典的操作组的压力测试结果</a:t>
            </a:r>
            <a:endParaRPr lang="en-US" altLang="zh-CN" dirty="0"/>
          </a:p>
          <a:p>
            <a:pPr lvl="1"/>
            <a:endParaRPr lang="en-US" altLang="zh-CN" dirty="0"/>
          </a:p>
          <a:p>
            <a:pPr marL="457200" lvl="1" indent="0">
              <a:buNone/>
            </a:pPr>
            <a:endParaRPr lang="zh-CN" altLang="en-US" dirty="0"/>
          </a:p>
        </p:txBody>
      </p:sp>
    </p:spTree>
    <p:extLst>
      <p:ext uri="{BB962C8B-B14F-4D97-AF65-F5344CB8AC3E}">
        <p14:creationId xmlns:p14="http://schemas.microsoft.com/office/powerpoint/2010/main" val="3828495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EE8BDA8-51FF-433C-BDA9-695F02E90185}"/>
              </a:ext>
            </a:extLst>
          </p:cNvPr>
          <p:cNvSpPr>
            <a:spLocks noGrp="1"/>
          </p:cNvSpPr>
          <p:nvPr>
            <p:ph type="body" sz="quarter" idx="11"/>
          </p:nvPr>
        </p:nvSpPr>
        <p:spPr/>
        <p:txBody>
          <a:bodyPr/>
          <a:lstStyle/>
          <a:p>
            <a:r>
              <a:rPr lang="zh-CN" altLang="en-US" dirty="0"/>
              <a:t>压力测试场景</a:t>
            </a:r>
            <a:r>
              <a:rPr lang="en-US" altLang="zh-CN" dirty="0"/>
              <a:t>1</a:t>
            </a:r>
            <a:endParaRPr lang="zh-CN" altLang="en-US" dirty="0"/>
          </a:p>
        </p:txBody>
      </p:sp>
      <p:sp>
        <p:nvSpPr>
          <p:cNvPr id="3" name="文本占位符 2">
            <a:extLst>
              <a:ext uri="{FF2B5EF4-FFF2-40B4-BE49-F238E27FC236}">
                <a16:creationId xmlns:a16="http://schemas.microsoft.com/office/drawing/2014/main" id="{63238D78-435D-4064-A4F2-5CB647D7271F}"/>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A6D3463C-B627-40A1-86AD-480913CB22EE}"/>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36EFE8D2-6F41-4055-97E1-9435770CB861}"/>
              </a:ext>
            </a:extLst>
          </p:cNvPr>
          <p:cNvSpPr>
            <a:spLocks noGrp="1"/>
          </p:cNvSpPr>
          <p:nvPr>
            <p:ph type="body" sz="quarter" idx="14"/>
          </p:nvPr>
        </p:nvSpPr>
        <p:spPr>
          <a:xfrm>
            <a:off x="319055" y="766711"/>
            <a:ext cx="11614797" cy="2275070"/>
          </a:xfrm>
        </p:spPr>
        <p:txBody>
          <a:bodyPr/>
          <a:lstStyle/>
          <a:p>
            <a:r>
              <a:rPr lang="zh-CN" altLang="en-US" dirty="0"/>
              <a:t>模拟</a:t>
            </a:r>
            <a:r>
              <a:rPr lang="en-US" altLang="zh-CN" dirty="0"/>
              <a:t>2000</a:t>
            </a:r>
            <a:r>
              <a:rPr lang="zh-CN" altLang="en-US" dirty="0"/>
              <a:t>并发用户同时进入首页后同时点击首页的三种推荐列表中的一支基金进入基金详情页面。</a:t>
            </a:r>
            <a:endParaRPr lang="en-US" altLang="zh-CN" dirty="0"/>
          </a:p>
          <a:p>
            <a:r>
              <a:rPr lang="zh-CN" altLang="en-US" dirty="0"/>
              <a:t>压测</a:t>
            </a:r>
            <a:r>
              <a:rPr lang="en-US" altLang="zh-CN" dirty="0"/>
              <a:t>200</a:t>
            </a:r>
            <a:r>
              <a:rPr lang="zh-CN" altLang="en-US" dirty="0"/>
              <a:t>轮，共</a:t>
            </a:r>
            <a:r>
              <a:rPr lang="en-US" altLang="zh-CN" dirty="0"/>
              <a:t>6</a:t>
            </a:r>
            <a:r>
              <a:rPr lang="zh-CN" altLang="en-US" dirty="0"/>
              <a:t>分</a:t>
            </a:r>
            <a:r>
              <a:rPr lang="en-US" altLang="zh-CN" dirty="0"/>
              <a:t>50</a:t>
            </a:r>
            <a:r>
              <a:rPr lang="zh-CN" altLang="en-US" dirty="0"/>
              <a:t>秒，此时数值基本稳定。</a:t>
            </a:r>
            <a:endParaRPr lang="en-US" altLang="zh-CN" dirty="0"/>
          </a:p>
          <a:p>
            <a:r>
              <a:rPr lang="en-US" altLang="zh-CN" dirty="0"/>
              <a:t>APDEX</a:t>
            </a:r>
            <a:r>
              <a:rPr lang="zh-CN" altLang="en-US" dirty="0"/>
              <a:t>可用性得分为</a:t>
            </a:r>
            <a:r>
              <a:rPr lang="en-US" altLang="zh-CN" dirty="0"/>
              <a:t>0.999</a:t>
            </a:r>
            <a:r>
              <a:rPr lang="zh-CN" altLang="en-US" dirty="0"/>
              <a:t>分（满分</a:t>
            </a:r>
            <a:r>
              <a:rPr lang="en-US" altLang="zh-CN" dirty="0"/>
              <a:t>1</a:t>
            </a:r>
            <a:r>
              <a:rPr lang="zh-CN" altLang="en-US" dirty="0"/>
              <a:t>分），正确返回率</a:t>
            </a:r>
            <a:r>
              <a:rPr lang="en-US" altLang="zh-CN" dirty="0"/>
              <a:t>100.00%</a:t>
            </a:r>
            <a:r>
              <a:rPr lang="zh-CN" altLang="en-US" dirty="0"/>
              <a:t>，平均返回用时</a:t>
            </a:r>
            <a:r>
              <a:rPr lang="en-US" altLang="zh-CN" dirty="0"/>
              <a:t>92.09ms.</a:t>
            </a:r>
            <a:r>
              <a:rPr lang="zh-CN" altLang="en-US" dirty="0"/>
              <a:t> 其中，打开首页平均用时</a:t>
            </a:r>
            <a:r>
              <a:rPr lang="en-US" altLang="zh-CN" dirty="0"/>
              <a:t>61.32ms</a:t>
            </a:r>
            <a:r>
              <a:rPr lang="zh-CN" altLang="en-US" dirty="0"/>
              <a:t>，打开随机基金页面平均</a:t>
            </a:r>
            <a:r>
              <a:rPr lang="en-US" altLang="zh-CN" dirty="0"/>
              <a:t>122.86ms.</a:t>
            </a:r>
            <a:endParaRPr lang="zh-CN" altLang="en-US" dirty="0"/>
          </a:p>
        </p:txBody>
      </p:sp>
      <p:pic>
        <p:nvPicPr>
          <p:cNvPr id="7" name="图片 6">
            <a:extLst>
              <a:ext uri="{FF2B5EF4-FFF2-40B4-BE49-F238E27FC236}">
                <a16:creationId xmlns:a16="http://schemas.microsoft.com/office/drawing/2014/main" id="{37C62203-4547-4A4C-869A-030AC3FB82F4}"/>
              </a:ext>
            </a:extLst>
          </p:cNvPr>
          <p:cNvPicPr>
            <a:picLocks noChangeAspect="1"/>
          </p:cNvPicPr>
          <p:nvPr/>
        </p:nvPicPr>
        <p:blipFill>
          <a:blip r:embed="rId2"/>
          <a:stretch>
            <a:fillRect/>
          </a:stretch>
        </p:blipFill>
        <p:spPr>
          <a:xfrm>
            <a:off x="30453" y="2731037"/>
            <a:ext cx="12192000" cy="1654274"/>
          </a:xfrm>
          <a:prstGeom prst="rect">
            <a:avLst/>
          </a:prstGeom>
        </p:spPr>
      </p:pic>
      <p:pic>
        <p:nvPicPr>
          <p:cNvPr id="10" name="图片 9">
            <a:extLst>
              <a:ext uri="{FF2B5EF4-FFF2-40B4-BE49-F238E27FC236}">
                <a16:creationId xmlns:a16="http://schemas.microsoft.com/office/drawing/2014/main" id="{3284A577-C207-494C-AE50-F8762B35EC5A}"/>
              </a:ext>
            </a:extLst>
          </p:cNvPr>
          <p:cNvPicPr>
            <a:picLocks noChangeAspect="1"/>
          </p:cNvPicPr>
          <p:nvPr/>
        </p:nvPicPr>
        <p:blipFill>
          <a:blip r:embed="rId3"/>
          <a:stretch>
            <a:fillRect/>
          </a:stretch>
        </p:blipFill>
        <p:spPr>
          <a:xfrm>
            <a:off x="339076" y="4405129"/>
            <a:ext cx="6525536" cy="1686160"/>
          </a:xfrm>
          <a:prstGeom prst="rect">
            <a:avLst/>
          </a:prstGeom>
        </p:spPr>
      </p:pic>
      <p:pic>
        <p:nvPicPr>
          <p:cNvPr id="12" name="图片 11">
            <a:extLst>
              <a:ext uri="{FF2B5EF4-FFF2-40B4-BE49-F238E27FC236}">
                <a16:creationId xmlns:a16="http://schemas.microsoft.com/office/drawing/2014/main" id="{DB88CB12-CE84-407F-8C45-8AB98481435F}"/>
              </a:ext>
            </a:extLst>
          </p:cNvPr>
          <p:cNvPicPr>
            <a:picLocks noChangeAspect="1"/>
          </p:cNvPicPr>
          <p:nvPr/>
        </p:nvPicPr>
        <p:blipFill>
          <a:blip r:embed="rId4"/>
          <a:stretch>
            <a:fillRect/>
          </a:stretch>
        </p:blipFill>
        <p:spPr>
          <a:xfrm>
            <a:off x="6864612" y="4405129"/>
            <a:ext cx="4239857" cy="1705978"/>
          </a:xfrm>
          <a:prstGeom prst="rect">
            <a:avLst/>
          </a:prstGeom>
        </p:spPr>
      </p:pic>
    </p:spTree>
    <p:extLst>
      <p:ext uri="{BB962C8B-B14F-4D97-AF65-F5344CB8AC3E}">
        <p14:creationId xmlns:p14="http://schemas.microsoft.com/office/powerpoint/2010/main" val="33346385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EE8BDA8-51FF-433C-BDA9-695F02E90185}"/>
              </a:ext>
            </a:extLst>
          </p:cNvPr>
          <p:cNvSpPr>
            <a:spLocks noGrp="1"/>
          </p:cNvSpPr>
          <p:nvPr>
            <p:ph type="body" sz="quarter" idx="11"/>
          </p:nvPr>
        </p:nvSpPr>
        <p:spPr/>
        <p:txBody>
          <a:bodyPr/>
          <a:lstStyle/>
          <a:p>
            <a:r>
              <a:rPr lang="zh-CN" altLang="en-US" dirty="0"/>
              <a:t>压力测试场景</a:t>
            </a:r>
            <a:r>
              <a:rPr lang="en-US" altLang="zh-CN" dirty="0"/>
              <a:t>2</a:t>
            </a:r>
            <a:endParaRPr lang="zh-CN" altLang="en-US" dirty="0"/>
          </a:p>
        </p:txBody>
      </p:sp>
      <p:sp>
        <p:nvSpPr>
          <p:cNvPr id="3" name="文本占位符 2">
            <a:extLst>
              <a:ext uri="{FF2B5EF4-FFF2-40B4-BE49-F238E27FC236}">
                <a16:creationId xmlns:a16="http://schemas.microsoft.com/office/drawing/2014/main" id="{63238D78-435D-4064-A4F2-5CB647D7271F}"/>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A6D3463C-B627-40A1-86AD-480913CB22EE}"/>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36EFE8D2-6F41-4055-97E1-9435770CB861}"/>
              </a:ext>
            </a:extLst>
          </p:cNvPr>
          <p:cNvSpPr>
            <a:spLocks noGrp="1"/>
          </p:cNvSpPr>
          <p:nvPr>
            <p:ph type="body" sz="quarter" idx="14"/>
          </p:nvPr>
        </p:nvSpPr>
        <p:spPr>
          <a:xfrm>
            <a:off x="319056" y="766710"/>
            <a:ext cx="5776944" cy="4765791"/>
          </a:xfrm>
        </p:spPr>
        <p:txBody>
          <a:bodyPr/>
          <a:lstStyle/>
          <a:p>
            <a:r>
              <a:rPr lang="zh-CN" altLang="en-US" dirty="0"/>
              <a:t>模拟</a:t>
            </a:r>
            <a:r>
              <a:rPr lang="en-US" altLang="zh-CN" dirty="0"/>
              <a:t>2000</a:t>
            </a:r>
            <a:r>
              <a:rPr lang="zh-CN" altLang="en-US" dirty="0"/>
              <a:t>并发用户同时进入首页进行两次搜索之后点击某只搜索结果基金进入基金详情页面。</a:t>
            </a:r>
            <a:endParaRPr lang="en-US" altLang="zh-CN" dirty="0"/>
          </a:p>
          <a:p>
            <a:r>
              <a:rPr lang="zh-CN" altLang="en-US" dirty="0"/>
              <a:t>压测</a:t>
            </a:r>
            <a:r>
              <a:rPr lang="en-US" altLang="zh-CN" dirty="0"/>
              <a:t>300</a:t>
            </a:r>
            <a:r>
              <a:rPr lang="zh-CN" altLang="en-US" dirty="0"/>
              <a:t>轮，共</a:t>
            </a:r>
            <a:r>
              <a:rPr lang="en-US" altLang="zh-CN" dirty="0"/>
              <a:t>20</a:t>
            </a:r>
            <a:r>
              <a:rPr lang="zh-CN" altLang="en-US" dirty="0"/>
              <a:t>分钟。结果完全稳定。</a:t>
            </a:r>
            <a:endParaRPr lang="en-US" altLang="zh-CN" dirty="0"/>
          </a:p>
          <a:p>
            <a:r>
              <a:rPr lang="en-US" altLang="zh-CN" dirty="0"/>
              <a:t>APDEX</a:t>
            </a:r>
            <a:r>
              <a:rPr lang="zh-CN" altLang="en-US" dirty="0"/>
              <a:t>可用性得分为</a:t>
            </a:r>
            <a:r>
              <a:rPr lang="en-US" altLang="zh-CN" dirty="0"/>
              <a:t>0.672</a:t>
            </a:r>
            <a:r>
              <a:rPr lang="zh-CN" altLang="en-US" dirty="0"/>
              <a:t>分（满分</a:t>
            </a:r>
            <a:r>
              <a:rPr lang="en-US" altLang="zh-CN" dirty="0"/>
              <a:t>1</a:t>
            </a:r>
            <a:r>
              <a:rPr lang="zh-CN" altLang="en-US" dirty="0"/>
              <a:t>分），正确返回率</a:t>
            </a:r>
            <a:r>
              <a:rPr lang="en-US" altLang="zh-CN" dirty="0"/>
              <a:t>99.9%</a:t>
            </a:r>
            <a:r>
              <a:rPr lang="zh-CN" altLang="en-US" dirty="0"/>
              <a:t>，平均返回用时</a:t>
            </a:r>
            <a:r>
              <a:rPr lang="en-US" altLang="zh-CN" dirty="0"/>
              <a:t>1350.32ms</a:t>
            </a:r>
            <a:r>
              <a:rPr lang="zh-CN" altLang="en-US" dirty="0"/>
              <a:t>，其中，访问基金详情页中位数用时</a:t>
            </a:r>
            <a:r>
              <a:rPr lang="en-US" altLang="zh-CN" dirty="0"/>
              <a:t>1125ms</a:t>
            </a:r>
            <a:r>
              <a:rPr lang="zh-CN" altLang="en-US" dirty="0"/>
              <a:t>，搜索页面中位数用时</a:t>
            </a:r>
            <a:r>
              <a:rPr lang="en-US" altLang="zh-CN" dirty="0"/>
              <a:t>92ms</a:t>
            </a:r>
            <a:r>
              <a:rPr lang="zh-CN" altLang="en-US" dirty="0"/>
              <a:t>，访问首页中位数</a:t>
            </a:r>
            <a:r>
              <a:rPr lang="en-US" altLang="zh-CN" dirty="0"/>
              <a:t>69ms</a:t>
            </a:r>
            <a:r>
              <a:rPr lang="zh-CN" altLang="en-US" dirty="0"/>
              <a:t>。</a:t>
            </a:r>
            <a:endParaRPr lang="en-US" altLang="zh-CN" dirty="0"/>
          </a:p>
          <a:p>
            <a:r>
              <a:rPr lang="zh-CN" altLang="en-US" dirty="0"/>
              <a:t>搜索完全抗住了</a:t>
            </a:r>
            <a:r>
              <a:rPr lang="en-US" altLang="zh-CN" dirty="0"/>
              <a:t>2000</a:t>
            </a:r>
            <a:r>
              <a:rPr lang="zh-CN" altLang="en-US" dirty="0"/>
              <a:t>并发的挑战。而页面加载略慢。但是考虑到加载动画，我们认为可以接受。</a:t>
            </a:r>
          </a:p>
        </p:txBody>
      </p:sp>
      <p:sp>
        <p:nvSpPr>
          <p:cNvPr id="6" name="文本框 5">
            <a:extLst>
              <a:ext uri="{FF2B5EF4-FFF2-40B4-BE49-F238E27FC236}">
                <a16:creationId xmlns:a16="http://schemas.microsoft.com/office/drawing/2014/main" id="{E943EFEC-97EB-4DC1-A303-2A74984FA6B2}"/>
              </a:ext>
            </a:extLst>
          </p:cNvPr>
          <p:cNvSpPr txBox="1"/>
          <p:nvPr/>
        </p:nvSpPr>
        <p:spPr>
          <a:xfrm>
            <a:off x="342900" y="5396496"/>
            <a:ext cx="11849100" cy="1059008"/>
          </a:xfrm>
          <a:prstGeom prst="rect">
            <a:avLst/>
          </a:prstGeom>
          <a:noFill/>
        </p:spPr>
        <p:txBody>
          <a:bodyPr wrap="square" rtlCol="0">
            <a:spAutoFit/>
          </a:bodyPr>
          <a:lstStyle/>
          <a:p>
            <a:pPr>
              <a:lnSpc>
                <a:spcPct val="120000"/>
              </a:lnSpc>
            </a:pPr>
            <a:r>
              <a:rPr lang="zh-CN" altLang="en-US" i="1" dirty="0">
                <a:solidFill>
                  <a:schemeClr val="tx1">
                    <a:lumMod val="75000"/>
                    <a:lumOff val="25000"/>
                  </a:schemeClr>
                </a:solidFill>
              </a:rPr>
              <a:t>如果您需要我们其他压力测试的场景，请访问：</a:t>
            </a:r>
            <a:endParaRPr lang="en-US" altLang="zh-CN" i="1" dirty="0">
              <a:solidFill>
                <a:schemeClr val="tx1">
                  <a:lumMod val="75000"/>
                  <a:lumOff val="25000"/>
                </a:schemeClr>
              </a:solidFill>
            </a:endParaRPr>
          </a:p>
          <a:p>
            <a:pPr>
              <a:lnSpc>
                <a:spcPct val="120000"/>
              </a:lnSpc>
            </a:pPr>
            <a:r>
              <a:rPr lang="en-US" altLang="zh-CN" i="1" dirty="0">
                <a:solidFill>
                  <a:schemeClr val="tx1">
                    <a:lumMod val="75000"/>
                    <a:lumOff val="25000"/>
                  </a:schemeClr>
                </a:solidFill>
              </a:rPr>
              <a:t>/documents/</a:t>
            </a:r>
            <a:r>
              <a:rPr lang="zh-CN" altLang="en-US" i="1" dirty="0">
                <a:solidFill>
                  <a:schemeClr val="tx1">
                    <a:lumMod val="75000"/>
                    <a:lumOff val="25000"/>
                  </a:schemeClr>
                </a:solidFill>
              </a:rPr>
              <a:t>压力测试报告</a:t>
            </a:r>
            <a:endParaRPr lang="en-US" altLang="zh-CN" i="1" dirty="0">
              <a:solidFill>
                <a:schemeClr val="tx1">
                  <a:lumMod val="75000"/>
                  <a:lumOff val="25000"/>
                </a:schemeClr>
              </a:solidFill>
            </a:endParaRPr>
          </a:p>
          <a:p>
            <a:pPr>
              <a:lnSpc>
                <a:spcPct val="120000"/>
              </a:lnSpc>
            </a:pPr>
            <a:endParaRPr lang="zh-CN" altLang="en-US" dirty="0">
              <a:solidFill>
                <a:schemeClr val="tx1">
                  <a:lumMod val="75000"/>
                  <a:lumOff val="25000"/>
                </a:schemeClr>
              </a:solidFill>
            </a:endParaRPr>
          </a:p>
        </p:txBody>
      </p:sp>
      <p:pic>
        <p:nvPicPr>
          <p:cNvPr id="8" name="图片 7">
            <a:extLst>
              <a:ext uri="{FF2B5EF4-FFF2-40B4-BE49-F238E27FC236}">
                <a16:creationId xmlns:a16="http://schemas.microsoft.com/office/drawing/2014/main" id="{3FCA6256-04AE-4BF4-A107-B526C85EE2EE}"/>
              </a:ext>
            </a:extLst>
          </p:cNvPr>
          <p:cNvPicPr>
            <a:picLocks noChangeAspect="1"/>
          </p:cNvPicPr>
          <p:nvPr/>
        </p:nvPicPr>
        <p:blipFill>
          <a:blip r:embed="rId2"/>
          <a:stretch>
            <a:fillRect/>
          </a:stretch>
        </p:blipFill>
        <p:spPr>
          <a:xfrm>
            <a:off x="7763782" y="766710"/>
            <a:ext cx="2353003" cy="1267002"/>
          </a:xfrm>
          <a:prstGeom prst="rect">
            <a:avLst/>
          </a:prstGeom>
        </p:spPr>
      </p:pic>
      <p:pic>
        <p:nvPicPr>
          <p:cNvPr id="10" name="图片 9">
            <a:extLst>
              <a:ext uri="{FF2B5EF4-FFF2-40B4-BE49-F238E27FC236}">
                <a16:creationId xmlns:a16="http://schemas.microsoft.com/office/drawing/2014/main" id="{794BC589-87C7-477D-8AEB-1E392B4A7CE8}"/>
              </a:ext>
            </a:extLst>
          </p:cNvPr>
          <p:cNvPicPr>
            <a:picLocks noChangeAspect="1"/>
          </p:cNvPicPr>
          <p:nvPr/>
        </p:nvPicPr>
        <p:blipFill>
          <a:blip r:embed="rId3"/>
          <a:stretch>
            <a:fillRect/>
          </a:stretch>
        </p:blipFill>
        <p:spPr>
          <a:xfrm>
            <a:off x="6457818" y="2033712"/>
            <a:ext cx="4964930" cy="1552434"/>
          </a:xfrm>
          <a:prstGeom prst="rect">
            <a:avLst/>
          </a:prstGeom>
        </p:spPr>
      </p:pic>
      <p:pic>
        <p:nvPicPr>
          <p:cNvPr id="12" name="图片 11">
            <a:extLst>
              <a:ext uri="{FF2B5EF4-FFF2-40B4-BE49-F238E27FC236}">
                <a16:creationId xmlns:a16="http://schemas.microsoft.com/office/drawing/2014/main" id="{BC5C91AF-EE01-4FEF-AEBB-F1E990EED866}"/>
              </a:ext>
            </a:extLst>
          </p:cNvPr>
          <p:cNvPicPr>
            <a:picLocks noChangeAspect="1"/>
          </p:cNvPicPr>
          <p:nvPr/>
        </p:nvPicPr>
        <p:blipFill>
          <a:blip r:embed="rId4"/>
          <a:stretch>
            <a:fillRect/>
          </a:stretch>
        </p:blipFill>
        <p:spPr>
          <a:xfrm>
            <a:off x="6753655" y="3580561"/>
            <a:ext cx="4564378" cy="1815935"/>
          </a:xfrm>
          <a:prstGeom prst="rect">
            <a:avLst/>
          </a:prstGeom>
        </p:spPr>
      </p:pic>
    </p:spTree>
    <p:extLst>
      <p:ext uri="{BB962C8B-B14F-4D97-AF65-F5344CB8AC3E}">
        <p14:creationId xmlns:p14="http://schemas.microsoft.com/office/powerpoint/2010/main" val="2891616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我们的产品亮点来自于？</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1" name="矩形 30">
            <a:extLst>
              <a:ext uri="{FF2B5EF4-FFF2-40B4-BE49-F238E27FC236}">
                <a16:creationId xmlns:a16="http://schemas.microsoft.com/office/drawing/2014/main" id="{684E9855-0285-4D7A-A6B6-F56324DA905F}"/>
              </a:ext>
            </a:extLst>
          </p:cNvPr>
          <p:cNvSpPr/>
          <p:nvPr/>
        </p:nvSpPr>
        <p:spPr>
          <a:xfrm>
            <a:off x="3335154" y="1587951"/>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3533397" y="172832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3908573" y="2089010"/>
            <a:ext cx="4626997" cy="1485278"/>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稳定的服务和顺畅的体验还不够。我们的产品亮点在哪里？和竞品的竞争中，我们如何脱颖而出？</a:t>
            </a:r>
            <a:endParaRPr lang="en-US" altLang="zh-CN" sz="2400" dirty="0">
              <a:solidFill>
                <a:schemeClr val="tx1">
                  <a:lumMod val="75000"/>
                  <a:lumOff val="25000"/>
                </a:schemeClr>
              </a:solidFill>
            </a:endParaRP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8432629" y="50007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556063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79DD92E-0931-0B4A-A5BF-643B55CA9E44}"/>
              </a:ext>
            </a:extLst>
          </p:cNvPr>
          <p:cNvSpPr>
            <a:spLocks noGrp="1"/>
          </p:cNvSpPr>
          <p:nvPr>
            <p:ph type="body" sz="quarter" idx="11"/>
          </p:nvPr>
        </p:nvSpPr>
        <p:spPr/>
        <p:txBody>
          <a:bodyPr/>
          <a:lstStyle/>
          <a:p>
            <a:r>
              <a:rPr kumimoji="1" lang="zh-CN" altLang="en-US" dirty="0"/>
              <a:t>基金推荐，精准又可靠</a:t>
            </a:r>
          </a:p>
        </p:txBody>
      </p:sp>
      <p:sp>
        <p:nvSpPr>
          <p:cNvPr id="3" name="文本占位符 2">
            <a:extLst>
              <a:ext uri="{FF2B5EF4-FFF2-40B4-BE49-F238E27FC236}">
                <a16:creationId xmlns:a16="http://schemas.microsoft.com/office/drawing/2014/main" id="{620BF8AB-4713-A048-973A-E7DE3ECDB00E}"/>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7552333B-24FA-914A-B52D-9D315F90A780}"/>
              </a:ext>
            </a:extLst>
          </p:cNvPr>
          <p:cNvSpPr>
            <a:spLocks noGrp="1"/>
          </p:cNvSpPr>
          <p:nvPr>
            <p:ph type="body" sz="quarter" idx="13"/>
          </p:nvPr>
        </p:nvSpPr>
        <p:spPr/>
        <p:txBody>
          <a:bodyPr/>
          <a:lstStyle/>
          <a:p>
            <a:endParaRPr kumimoji="1" lang="zh-CN" altLang="en-US" dirty="0"/>
          </a:p>
        </p:txBody>
      </p:sp>
      <p:sp>
        <p:nvSpPr>
          <p:cNvPr id="5" name="文本占位符 4">
            <a:extLst>
              <a:ext uri="{FF2B5EF4-FFF2-40B4-BE49-F238E27FC236}">
                <a16:creationId xmlns:a16="http://schemas.microsoft.com/office/drawing/2014/main" id="{1DDC718E-5632-1846-A5B0-4166597BCE1C}"/>
              </a:ext>
            </a:extLst>
          </p:cNvPr>
          <p:cNvSpPr>
            <a:spLocks noGrp="1"/>
          </p:cNvSpPr>
          <p:nvPr>
            <p:ph type="body" sz="quarter" idx="14"/>
          </p:nvPr>
        </p:nvSpPr>
        <p:spPr>
          <a:xfrm>
            <a:off x="319056" y="1380817"/>
            <a:ext cx="5655716" cy="4765791"/>
          </a:xfrm>
        </p:spPr>
        <p:txBody>
          <a:bodyPr/>
          <a:lstStyle/>
          <a:p>
            <a:r>
              <a:rPr kumimoji="1" lang="zh-CN" altLang="en-US" dirty="0"/>
              <a:t>采用金融机构广泛使用的风险测评问卷，生成用户画像。</a:t>
            </a:r>
            <a:endParaRPr kumimoji="1" lang="en-US" altLang="zh-CN" dirty="0"/>
          </a:p>
          <a:p>
            <a:r>
              <a:rPr kumimoji="1" lang="zh-CN" altLang="en-US" dirty="0"/>
              <a:t>选取夏普比率、最大回撤等衡量投资组合绩效的标准化指标，从收益能力、抗风险波动、投资性价比等维度为基金打分</a:t>
            </a:r>
            <a:r>
              <a:rPr kumimoji="1" lang="en-US" altLang="zh-CN" baseline="30000" dirty="0"/>
              <a:t>[1][2] </a:t>
            </a:r>
            <a:r>
              <a:rPr kumimoji="1" lang="zh-CN" altLang="en-US" dirty="0"/>
              <a:t>。指标每日收盘后定时更新，保证时效性。</a:t>
            </a:r>
            <a:endParaRPr kumimoji="1" lang="en-US" altLang="zh-CN" dirty="0"/>
          </a:p>
          <a:p>
            <a:r>
              <a:rPr kumimoji="1" lang="zh-CN" altLang="en-US" dirty="0"/>
              <a:t>对于不同类型用户，综合基金评分、用户偏好，为其推荐基金。</a:t>
            </a:r>
            <a:endParaRPr kumimoji="1" lang="en-US" altLang="zh-CN" dirty="0"/>
          </a:p>
          <a:p>
            <a:endParaRPr kumimoji="1" lang="zh-CN" altLang="en-US" dirty="0"/>
          </a:p>
          <a:p>
            <a:endParaRPr kumimoji="1" lang="en-US" altLang="zh-CN" dirty="0"/>
          </a:p>
        </p:txBody>
      </p:sp>
      <p:grpSp>
        <p:nvGrpSpPr>
          <p:cNvPr id="7"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C3EBF2F-58CE-934F-A318-AC0DC703DA90}"/>
              </a:ext>
            </a:extLst>
          </p:cNvPr>
          <p:cNvGrpSpPr>
            <a:grpSpLocks noChangeAspect="1"/>
          </p:cNvGrpSpPr>
          <p:nvPr>
            <p:custDataLst>
              <p:tags r:id="rId1"/>
            </p:custDataLst>
          </p:nvPr>
        </p:nvGrpSpPr>
        <p:grpSpPr>
          <a:xfrm>
            <a:off x="7434942" y="1854508"/>
            <a:ext cx="3636325" cy="3148983"/>
            <a:chOff x="3711961" y="1764000"/>
            <a:chExt cx="4256015" cy="3685622"/>
          </a:xfrm>
        </p:grpSpPr>
        <p:sp>
          <p:nvSpPr>
            <p:cNvPr id="8" name="išlïḓe">
              <a:extLst>
                <a:ext uri="{FF2B5EF4-FFF2-40B4-BE49-F238E27FC236}">
                  <a16:creationId xmlns:a16="http://schemas.microsoft.com/office/drawing/2014/main" id="{0D69CD80-CA5F-6D41-AEC1-75C432CC86FC}"/>
                </a:ext>
              </a:extLst>
            </p:cNvPr>
            <p:cNvSpPr/>
            <p:nvPr/>
          </p:nvSpPr>
          <p:spPr bwMode="auto">
            <a:xfrm>
              <a:off x="5457616"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headEnd/>
              <a:tailEnd/>
            </a:ln>
          </p:spPr>
          <p:txBody>
            <a:bodyPr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US" altLang="zh-CN" sz="1100" b="1" i="0" u="none" strike="noStrike" kern="0" cap="none" spc="0" normalizeH="0" baseline="0" noProof="0" dirty="0">
                <a:ln>
                  <a:noFill/>
                </a:ln>
                <a:solidFill>
                  <a:srgbClr val="FFFFFF"/>
                </a:solidFill>
                <a:effectLst/>
                <a:uLnTx/>
                <a:uFillTx/>
                <a:latin typeface="等线"/>
              </a:endParaRPr>
            </a:p>
            <a:p>
              <a:pPr marL="0" marR="0" lvl="0" indent="0" algn="ctr" defTabSz="864017" eaLnBrk="1" fontAlgn="auto" latinLnBrk="0" hangingPunct="1">
                <a:lnSpc>
                  <a:spcPct val="100000"/>
                </a:lnSpc>
                <a:spcBef>
                  <a:spcPts val="0"/>
                </a:spcBef>
                <a:spcAft>
                  <a:spcPts val="0"/>
                </a:spcAft>
                <a:buClrTx/>
                <a:buSzTx/>
                <a:buFontTx/>
                <a:buNone/>
                <a:tabLst/>
                <a:defRPr/>
              </a:pPr>
              <a:endParaRPr lang="en-US" altLang="zh-CN" sz="1100" b="1" kern="0" dirty="0">
                <a:solidFill>
                  <a:srgbClr val="FFFFFF"/>
                </a:solidFill>
                <a:latin typeface="等线"/>
              </a:endParaRPr>
            </a:p>
            <a:p>
              <a:pPr marL="0" marR="0" lvl="0" indent="0" algn="ctr" defTabSz="864017"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FFFFFF"/>
                  </a:solidFill>
                  <a:effectLst/>
                  <a:uLnTx/>
                  <a:uFillTx/>
                  <a:latin typeface="等线"/>
                </a:rPr>
                <a:t>激进型</a:t>
              </a:r>
              <a:endParaRPr kumimoji="0" sz="1100" b="1" i="0" u="none" strike="noStrike" kern="0" cap="none" spc="0" normalizeH="0" baseline="0" noProof="0" dirty="0">
                <a:ln>
                  <a:noFill/>
                </a:ln>
                <a:solidFill>
                  <a:srgbClr val="FFFFFF"/>
                </a:solidFill>
                <a:effectLst/>
                <a:uLnTx/>
                <a:uFillTx/>
                <a:latin typeface="等线"/>
              </a:endParaRPr>
            </a:p>
          </p:txBody>
        </p:sp>
        <p:sp>
          <p:nvSpPr>
            <p:cNvPr id="9" name="í$ľîdè">
              <a:extLst>
                <a:ext uri="{FF2B5EF4-FFF2-40B4-BE49-F238E27FC236}">
                  <a16:creationId xmlns:a16="http://schemas.microsoft.com/office/drawing/2014/main" id="{E09C9E4C-8999-6A45-9A08-5D0171316934}"/>
                </a:ext>
              </a:extLst>
            </p:cNvPr>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headEnd/>
              <a:tailEnd/>
            </a:ln>
          </p:spPr>
          <p:txBody>
            <a:bodyPr anchor="ctr">
              <a:normAutofit/>
            </a:bodyPr>
            <a:lstStyle/>
            <a:p>
              <a:pPr marL="0" marR="0" lvl="0" indent="0" algn="ctr" defTabSz="1097226" eaLnBrk="1" fontAlgn="auto" latinLnBrk="0" hangingPunct="1">
                <a:lnSpc>
                  <a:spcPct val="100000"/>
                </a:lnSpc>
                <a:spcBef>
                  <a:spcPct val="0"/>
                </a:spcBef>
                <a:spcAft>
                  <a:spcPts val="0"/>
                </a:spcAft>
                <a:buClrTx/>
                <a:buSzTx/>
                <a:buFontTx/>
                <a:buNone/>
                <a:tabLst/>
                <a:defRPr/>
              </a:pPr>
              <a:r>
                <a:rPr kumimoji="0" lang="zh-CN" altLang="en-US" sz="1701" b="1" i="0" u="none" strike="noStrike" kern="0" cap="none" spc="0" normalizeH="0" baseline="0" noProof="0" dirty="0">
                  <a:ln>
                    <a:noFill/>
                  </a:ln>
                  <a:solidFill>
                    <a:srgbClr val="FFFFFF"/>
                  </a:solidFill>
                  <a:effectLst/>
                  <a:uLnTx/>
                  <a:uFillTx/>
                  <a:latin typeface="等线"/>
                </a:rPr>
                <a:t>平衡型</a:t>
              </a:r>
            </a:p>
          </p:txBody>
        </p:sp>
        <p:sp>
          <p:nvSpPr>
            <p:cNvPr id="10" name="íŝ1îḑê">
              <a:extLst>
                <a:ext uri="{FF2B5EF4-FFF2-40B4-BE49-F238E27FC236}">
                  <a16:creationId xmlns:a16="http://schemas.microsoft.com/office/drawing/2014/main" id="{D621F5DF-3569-5349-88E5-35A91BB71371}"/>
                </a:ext>
              </a:extLst>
            </p:cNvPr>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headEnd/>
              <a:tailEnd/>
            </a:ln>
          </p:spPr>
          <p:txBody>
            <a:bodyPr anchor="ctr">
              <a:normAutofit/>
            </a:bodyPr>
            <a:lstStyle/>
            <a:p>
              <a:pPr marL="0" marR="0" lvl="0" indent="0" algn="ctr" defTabSz="1097226" eaLnBrk="1" fontAlgn="auto" latinLnBrk="0" hangingPunct="1">
                <a:lnSpc>
                  <a:spcPct val="100000"/>
                </a:lnSpc>
                <a:spcBef>
                  <a:spcPct val="0"/>
                </a:spcBef>
                <a:spcAft>
                  <a:spcPts val="0"/>
                </a:spcAft>
                <a:buClrTx/>
                <a:buSzTx/>
                <a:buFontTx/>
                <a:buNone/>
                <a:tabLst/>
                <a:defRPr/>
              </a:pPr>
              <a:r>
                <a:rPr kumimoji="0" lang="zh-CN" altLang="en-US" sz="1701" b="1" i="0" u="none" strike="noStrike" kern="0" cap="none" spc="0" normalizeH="0" baseline="0" noProof="0" dirty="0">
                  <a:ln>
                    <a:noFill/>
                  </a:ln>
                  <a:solidFill>
                    <a:srgbClr val="FFFFFF"/>
                  </a:solidFill>
                  <a:effectLst/>
                  <a:uLnTx/>
                  <a:uFillTx/>
                  <a:latin typeface="等线"/>
                </a:rPr>
                <a:t>稳健型</a:t>
              </a:r>
            </a:p>
          </p:txBody>
        </p:sp>
        <p:sp>
          <p:nvSpPr>
            <p:cNvPr id="11" name="îS1ïḑê">
              <a:extLst>
                <a:ext uri="{FF2B5EF4-FFF2-40B4-BE49-F238E27FC236}">
                  <a16:creationId xmlns:a16="http://schemas.microsoft.com/office/drawing/2014/main" id="{4E9C2F68-A911-004C-9FC1-1DB6B6470CEC}"/>
                </a:ext>
              </a:extLst>
            </p:cNvPr>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headEnd/>
              <a:tailEnd/>
            </a:ln>
          </p:spPr>
          <p:txBody>
            <a:bodyPr anchor="ctr">
              <a:normAutofit/>
            </a:bodyPr>
            <a:lstStyle/>
            <a:p>
              <a:pPr marL="0" marR="0" lvl="0" indent="0" algn="ctr" defTabSz="1097226" eaLnBrk="1" fontAlgn="auto" latinLnBrk="0" hangingPunct="1">
                <a:lnSpc>
                  <a:spcPct val="100000"/>
                </a:lnSpc>
                <a:spcBef>
                  <a:spcPct val="0"/>
                </a:spcBef>
                <a:spcAft>
                  <a:spcPts val="0"/>
                </a:spcAft>
                <a:buClrTx/>
                <a:buSzTx/>
                <a:buFontTx/>
                <a:buNone/>
                <a:tabLst/>
                <a:defRPr/>
              </a:pPr>
              <a:r>
                <a:rPr kumimoji="0" lang="zh-CN" altLang="en-US" sz="1701" b="1" i="0" u="none" strike="noStrike" kern="0" cap="none" spc="0" normalizeH="0" baseline="0" noProof="0" dirty="0">
                  <a:ln>
                    <a:noFill/>
                  </a:ln>
                  <a:solidFill>
                    <a:srgbClr val="FFFFFF"/>
                  </a:solidFill>
                  <a:effectLst/>
                  <a:uLnTx/>
                  <a:uFillTx/>
                  <a:latin typeface="等线"/>
                </a:rPr>
                <a:t>进取型</a:t>
              </a:r>
            </a:p>
          </p:txBody>
        </p:sp>
        <p:sp>
          <p:nvSpPr>
            <p:cNvPr id="12" name="îṣ1îdé">
              <a:extLst>
                <a:ext uri="{FF2B5EF4-FFF2-40B4-BE49-F238E27FC236}">
                  <a16:creationId xmlns:a16="http://schemas.microsoft.com/office/drawing/2014/main" id="{F1483255-FC51-EA43-942E-73B962E26C7C}"/>
                </a:ext>
              </a:extLst>
            </p:cNvPr>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headEnd/>
              <a:tailEnd/>
            </a:ln>
          </p:spPr>
          <p:txBody>
            <a:bodyPr anchor="ctr">
              <a:normAutofit/>
            </a:bodyPr>
            <a:lstStyle/>
            <a:p>
              <a:pPr marL="0" marR="0" lvl="0" indent="0" algn="ctr" defTabSz="1097226" eaLnBrk="1" fontAlgn="auto" latinLnBrk="0" hangingPunct="1">
                <a:lnSpc>
                  <a:spcPct val="100000"/>
                </a:lnSpc>
                <a:spcBef>
                  <a:spcPct val="0"/>
                </a:spcBef>
                <a:spcAft>
                  <a:spcPts val="0"/>
                </a:spcAft>
                <a:buClrTx/>
                <a:buSzTx/>
                <a:buFontTx/>
                <a:buNone/>
                <a:tabLst/>
                <a:defRPr/>
              </a:pPr>
              <a:r>
                <a:rPr kumimoji="0" lang="zh-CN" altLang="en-US" sz="1701" b="1" i="0" u="none" strike="noStrike" kern="0" cap="none" spc="0" normalizeH="0" baseline="0" noProof="0" dirty="0">
                  <a:ln>
                    <a:noFill/>
                  </a:ln>
                  <a:solidFill>
                    <a:srgbClr val="FFFFFF"/>
                  </a:solidFill>
                  <a:effectLst/>
                  <a:uLnTx/>
                  <a:uFillTx/>
                  <a:latin typeface="等线"/>
                </a:rPr>
                <a:t>保守型</a:t>
              </a:r>
            </a:p>
          </p:txBody>
        </p:sp>
      </p:grpSp>
      <p:sp>
        <p:nvSpPr>
          <p:cNvPr id="18" name="矩形 17">
            <a:extLst>
              <a:ext uri="{FF2B5EF4-FFF2-40B4-BE49-F238E27FC236}">
                <a16:creationId xmlns:a16="http://schemas.microsoft.com/office/drawing/2014/main" id="{7F09EBC3-FC8E-3443-BC5D-0634FD928488}"/>
              </a:ext>
            </a:extLst>
          </p:cNvPr>
          <p:cNvSpPr/>
          <p:nvPr/>
        </p:nvSpPr>
        <p:spPr>
          <a:xfrm>
            <a:off x="319056" y="5617221"/>
            <a:ext cx="11734399" cy="461665"/>
          </a:xfrm>
          <a:prstGeom prst="rect">
            <a:avLst/>
          </a:prstGeom>
        </p:spPr>
        <p:txBody>
          <a:bodyPr wrap="square">
            <a:spAutoFit/>
          </a:bodyPr>
          <a:lstStyle/>
          <a:p>
            <a:r>
              <a:rPr lang="zh-CN" altLang="en-US" sz="1200" dirty="0">
                <a:solidFill>
                  <a:srgbClr val="222222"/>
                </a:solidFill>
                <a:latin typeface="+mn-ea"/>
              </a:rPr>
              <a:t>参考文献：</a:t>
            </a:r>
            <a:r>
              <a:rPr lang="en-US" altLang="zh-CN" sz="1200" dirty="0">
                <a:solidFill>
                  <a:srgbClr val="222222"/>
                </a:solidFill>
                <a:latin typeface="+mn-ea"/>
              </a:rPr>
              <a:t>[1]</a:t>
            </a:r>
            <a:r>
              <a:rPr lang="zh-CN" altLang="en-US" sz="1200" dirty="0">
                <a:solidFill>
                  <a:srgbClr val="222222"/>
                </a:solidFill>
                <a:latin typeface="+mn-ea"/>
              </a:rPr>
              <a:t> 王性玉</a:t>
            </a:r>
            <a:r>
              <a:rPr lang="en-US" altLang="zh-CN" sz="1200" dirty="0">
                <a:solidFill>
                  <a:srgbClr val="222222"/>
                </a:solidFill>
                <a:latin typeface="+mn-ea"/>
              </a:rPr>
              <a:t>, </a:t>
            </a:r>
            <a:r>
              <a:rPr lang="zh-CN" altLang="en-US" sz="1200" dirty="0">
                <a:solidFill>
                  <a:srgbClr val="222222"/>
                </a:solidFill>
                <a:latin typeface="+mn-ea"/>
              </a:rPr>
              <a:t>田军</a:t>
            </a:r>
            <a:r>
              <a:rPr lang="en-US" altLang="zh-CN" sz="1200" dirty="0">
                <a:solidFill>
                  <a:srgbClr val="222222"/>
                </a:solidFill>
                <a:latin typeface="+mn-ea"/>
              </a:rPr>
              <a:t>. </a:t>
            </a:r>
            <a:r>
              <a:rPr lang="zh-CN" altLang="en-US" sz="1200" dirty="0">
                <a:solidFill>
                  <a:srgbClr val="222222"/>
                </a:solidFill>
                <a:latin typeface="+mn-ea"/>
              </a:rPr>
              <a:t>基金业绩指标评价体系研究</a:t>
            </a:r>
            <a:r>
              <a:rPr lang="en-US" altLang="zh-CN" sz="1200" dirty="0">
                <a:solidFill>
                  <a:srgbClr val="222222"/>
                </a:solidFill>
                <a:latin typeface="+mn-ea"/>
              </a:rPr>
              <a:t>[</a:t>
            </a:r>
            <a:r>
              <a:rPr lang="en" altLang="zh-CN" sz="1200" dirty="0">
                <a:solidFill>
                  <a:srgbClr val="222222"/>
                </a:solidFill>
                <a:latin typeface="+mn-ea"/>
              </a:rPr>
              <a:t>J]. </a:t>
            </a:r>
            <a:r>
              <a:rPr lang="zh-CN" altLang="en-US" sz="1200" dirty="0">
                <a:solidFill>
                  <a:srgbClr val="222222"/>
                </a:solidFill>
                <a:latin typeface="+mn-ea"/>
              </a:rPr>
              <a:t>经济经纬</a:t>
            </a:r>
            <a:r>
              <a:rPr lang="en-US" altLang="zh-CN" sz="1200" dirty="0">
                <a:solidFill>
                  <a:srgbClr val="222222"/>
                </a:solidFill>
                <a:latin typeface="+mn-ea"/>
              </a:rPr>
              <a:t>, 2001(01):44-46.</a:t>
            </a:r>
          </a:p>
          <a:p>
            <a:r>
              <a:rPr lang="zh-CN" altLang="en-US" sz="1200" dirty="0">
                <a:solidFill>
                  <a:srgbClr val="222222"/>
                </a:solidFill>
                <a:latin typeface="+mn-ea"/>
              </a:rPr>
              <a:t>                 </a:t>
            </a:r>
            <a:r>
              <a:rPr lang="en-US" altLang="zh-CN" sz="1200" dirty="0">
                <a:solidFill>
                  <a:srgbClr val="222222"/>
                </a:solidFill>
                <a:latin typeface="+mn-ea"/>
              </a:rPr>
              <a:t>[2]</a:t>
            </a:r>
            <a:r>
              <a:rPr lang="zh-CN" altLang="en-US" sz="1200" dirty="0">
                <a:solidFill>
                  <a:srgbClr val="222222"/>
                </a:solidFill>
                <a:latin typeface="+mn-ea"/>
              </a:rPr>
              <a:t> </a:t>
            </a:r>
            <a:r>
              <a:rPr lang="en" altLang="zh-CN" sz="1000" dirty="0">
                <a:solidFill>
                  <a:srgbClr val="222222"/>
                </a:solidFill>
                <a:latin typeface="+mn-ea"/>
              </a:rPr>
              <a:t>Auer, Benjamin R., and Frank </a:t>
            </a:r>
            <a:r>
              <a:rPr lang="en" altLang="zh-CN" sz="1000" dirty="0" err="1">
                <a:solidFill>
                  <a:srgbClr val="222222"/>
                </a:solidFill>
                <a:latin typeface="+mn-ea"/>
              </a:rPr>
              <a:t>Schuhmacher</a:t>
            </a:r>
            <a:r>
              <a:rPr lang="en" altLang="zh-CN" sz="1000" dirty="0">
                <a:solidFill>
                  <a:srgbClr val="222222"/>
                </a:solidFill>
                <a:latin typeface="+mn-ea"/>
              </a:rPr>
              <a:t>. "Performance hypothesis testing with the Sharpe ratio: The case of hedge funds." Finance Research Letters 10.4 (2013): 196-208.</a:t>
            </a:r>
            <a:endParaRPr lang="en-US" altLang="zh-CN" sz="1200" dirty="0">
              <a:solidFill>
                <a:srgbClr val="222222"/>
              </a:solidFill>
              <a:latin typeface="+mn-ea"/>
            </a:endParaRPr>
          </a:p>
        </p:txBody>
      </p:sp>
    </p:spTree>
    <p:extLst>
      <p:ext uri="{BB962C8B-B14F-4D97-AF65-F5344CB8AC3E}">
        <p14:creationId xmlns:p14="http://schemas.microsoft.com/office/powerpoint/2010/main" val="3426740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929561" y="27125"/>
            <a:ext cx="7081677" cy="598488"/>
          </a:xfrm>
        </p:spPr>
        <p:txBody>
          <a:bodyPr/>
          <a:lstStyle/>
          <a:p>
            <a:r>
              <a:rPr lang="zh-CN" altLang="en-US" dirty="0"/>
              <a:t>强大的预测模型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558E610B-1C34-4D74-ABDD-F20E9383DB93}"/>
              </a:ext>
            </a:extLst>
          </p:cNvPr>
          <p:cNvSpPr txBox="1"/>
          <p:nvPr/>
        </p:nvSpPr>
        <p:spPr>
          <a:xfrm>
            <a:off x="342900" y="5396496"/>
            <a:ext cx="11849100" cy="1059008"/>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如果您需要本次训练的</a:t>
            </a:r>
            <a:r>
              <a:rPr lang="en-US" altLang="zh-CN" dirty="0" err="1">
                <a:solidFill>
                  <a:schemeClr val="tx1">
                    <a:lumMod val="75000"/>
                    <a:lumOff val="25000"/>
                  </a:schemeClr>
                </a:solidFill>
              </a:rPr>
              <a:t>TensorBoard</a:t>
            </a:r>
            <a:r>
              <a:rPr lang="en-US" altLang="zh-CN" dirty="0">
                <a:solidFill>
                  <a:schemeClr val="tx1">
                    <a:lumMod val="75000"/>
                    <a:lumOff val="25000"/>
                  </a:schemeClr>
                </a:solidFill>
              </a:rPr>
              <a:t> </a:t>
            </a:r>
            <a:r>
              <a:rPr lang="zh-CN" altLang="en-US" dirty="0">
                <a:solidFill>
                  <a:schemeClr val="tx1">
                    <a:lumMod val="75000"/>
                    <a:lumOff val="25000"/>
                  </a:schemeClr>
                </a:solidFill>
              </a:rPr>
              <a:t>数据或者全部训练图片，请访问：</a:t>
            </a:r>
            <a:endParaRPr lang="en-US" altLang="zh-CN" dirty="0">
              <a:solidFill>
                <a:schemeClr val="tx1">
                  <a:lumMod val="75000"/>
                  <a:lumOff val="25000"/>
                </a:schemeClr>
              </a:solidFill>
            </a:endParaRPr>
          </a:p>
          <a:p>
            <a:pPr>
              <a:lnSpc>
                <a:spcPct val="120000"/>
              </a:lnSpc>
            </a:pPr>
            <a:r>
              <a:rPr lang="en-US" altLang="zh-CN" dirty="0">
                <a:solidFill>
                  <a:schemeClr val="tx1">
                    <a:lumMod val="75000"/>
                    <a:lumOff val="25000"/>
                  </a:schemeClr>
                </a:solidFill>
              </a:rPr>
              <a:t>https://jbox.sjtu.edu.cn/v/link/view/7bed1b264fd74938a86725a5576b0944</a:t>
            </a:r>
          </a:p>
          <a:p>
            <a:pPr>
              <a:lnSpc>
                <a:spcPct val="120000"/>
              </a:lnSpc>
            </a:pPr>
            <a:endParaRPr lang="zh-CN" altLang="en-US" dirty="0">
              <a:solidFill>
                <a:schemeClr val="tx1">
                  <a:lumMod val="75000"/>
                  <a:lumOff val="25000"/>
                </a:schemeClr>
              </a:solidFill>
            </a:endParaRPr>
          </a:p>
        </p:txBody>
      </p:sp>
      <p:sp>
        <p:nvSpPr>
          <p:cNvPr id="31" name="矩形 30">
            <a:extLst>
              <a:ext uri="{FF2B5EF4-FFF2-40B4-BE49-F238E27FC236}">
                <a16:creationId xmlns:a16="http://schemas.microsoft.com/office/drawing/2014/main" id="{684E9855-0285-4D7A-A6B6-F56324DA905F}"/>
              </a:ext>
            </a:extLst>
          </p:cNvPr>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869745" y="2093322"/>
            <a:ext cx="4626997" cy="1962845"/>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为超</a:t>
            </a:r>
            <a:r>
              <a:rPr lang="en-US" altLang="zh-CN" sz="2400" dirty="0">
                <a:solidFill>
                  <a:schemeClr val="tx1">
                    <a:lumMod val="75000"/>
                    <a:lumOff val="25000"/>
                  </a:schemeClr>
                </a:solidFill>
              </a:rPr>
              <a:t>5000</a:t>
            </a:r>
            <a:r>
              <a:rPr lang="zh-CN" altLang="en-US" sz="2400" dirty="0">
                <a:solidFill>
                  <a:schemeClr val="tx1">
                    <a:lumMod val="75000"/>
                    <a:lumOff val="25000"/>
                  </a:schemeClr>
                </a:solidFill>
              </a:rPr>
              <a:t>个成立时间在</a:t>
            </a:r>
            <a:r>
              <a:rPr lang="en-US" altLang="zh-CN" sz="2400" dirty="0">
                <a:solidFill>
                  <a:schemeClr val="tx1">
                    <a:lumMod val="75000"/>
                    <a:lumOff val="25000"/>
                  </a:schemeClr>
                </a:solidFill>
              </a:rPr>
              <a:t>780</a:t>
            </a:r>
            <a:r>
              <a:rPr lang="zh-CN" altLang="en-US" sz="2400" dirty="0">
                <a:solidFill>
                  <a:schemeClr val="tx1">
                    <a:lumMod val="75000"/>
                    <a:lumOff val="25000"/>
                  </a:schemeClr>
                </a:solidFill>
              </a:rPr>
              <a:t>天以上的基金建立了</a:t>
            </a:r>
            <a:r>
              <a:rPr lang="en-US" altLang="zh-CN" sz="2400" dirty="0">
                <a:solidFill>
                  <a:schemeClr val="tx1">
                    <a:lumMod val="75000"/>
                    <a:lumOff val="25000"/>
                  </a:schemeClr>
                </a:solidFill>
              </a:rPr>
              <a:t>LSTM</a:t>
            </a:r>
            <a:r>
              <a:rPr lang="zh-CN" altLang="en-US" sz="2400" dirty="0">
                <a:solidFill>
                  <a:schemeClr val="tx1">
                    <a:lumMod val="75000"/>
                    <a:lumOff val="25000"/>
                  </a:schemeClr>
                </a:solidFill>
              </a:rPr>
              <a:t>模型。</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仅</a:t>
            </a:r>
            <a:r>
              <a:rPr lang="en-US" altLang="zh-CN" sz="2400" dirty="0" err="1">
                <a:solidFill>
                  <a:schemeClr val="tx1">
                    <a:lumMod val="75000"/>
                    <a:lumOff val="25000"/>
                  </a:schemeClr>
                </a:solidFill>
              </a:rPr>
              <a:t>TensorBoard</a:t>
            </a:r>
            <a:r>
              <a:rPr lang="zh-CN" altLang="en-US" sz="2400" dirty="0">
                <a:solidFill>
                  <a:schemeClr val="tx1">
                    <a:lumMod val="75000"/>
                    <a:lumOff val="25000"/>
                  </a:schemeClr>
                </a:solidFill>
              </a:rPr>
              <a:t>监控数据达</a:t>
            </a:r>
            <a:r>
              <a:rPr lang="en-US" altLang="zh-CN" sz="2400" dirty="0">
                <a:solidFill>
                  <a:schemeClr val="tx1">
                    <a:lumMod val="75000"/>
                    <a:lumOff val="25000"/>
                  </a:schemeClr>
                </a:solidFill>
              </a:rPr>
              <a:t>12.7GB</a:t>
            </a:r>
            <a:r>
              <a:rPr lang="zh-CN" altLang="en-US" sz="2400" dirty="0">
                <a:solidFill>
                  <a:schemeClr val="tx1">
                    <a:lumMod val="75000"/>
                    <a:lumOff val="25000"/>
                  </a:schemeClr>
                </a:solidFill>
              </a:rPr>
              <a:t>，模型数据超过</a:t>
            </a:r>
            <a:r>
              <a:rPr lang="en-US" altLang="zh-CN" sz="2400" dirty="0">
                <a:solidFill>
                  <a:schemeClr val="tx1">
                    <a:lumMod val="75000"/>
                    <a:lumOff val="25000"/>
                  </a:schemeClr>
                </a:solidFill>
              </a:rPr>
              <a:t>155GB</a:t>
            </a:r>
            <a:r>
              <a:rPr lang="zh-CN" altLang="en-US" sz="2400" dirty="0">
                <a:solidFill>
                  <a:schemeClr val="tx1">
                    <a:lumMod val="75000"/>
                    <a:lumOff val="25000"/>
                  </a:schemeClr>
                </a:solidFill>
              </a:rPr>
              <a:t>。</a:t>
            </a: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9" name="图片 8">
            <a:extLst>
              <a:ext uri="{FF2B5EF4-FFF2-40B4-BE49-F238E27FC236}">
                <a16:creationId xmlns:a16="http://schemas.microsoft.com/office/drawing/2014/main" id="{922E394C-42FC-4479-818C-CBFACA97DE82}"/>
              </a:ext>
            </a:extLst>
          </p:cNvPr>
          <p:cNvPicPr>
            <a:picLocks noChangeAspect="1"/>
          </p:cNvPicPr>
          <p:nvPr/>
        </p:nvPicPr>
        <p:blipFill>
          <a:blip r:embed="rId2"/>
          <a:stretch>
            <a:fillRect/>
          </a:stretch>
        </p:blipFill>
        <p:spPr>
          <a:xfrm>
            <a:off x="8011238" y="5390769"/>
            <a:ext cx="828133" cy="814631"/>
          </a:xfrm>
          <a:prstGeom prst="rect">
            <a:avLst/>
          </a:prstGeom>
        </p:spPr>
      </p:pic>
      <p:pic>
        <p:nvPicPr>
          <p:cNvPr id="4" name="图片 3">
            <a:extLst>
              <a:ext uri="{FF2B5EF4-FFF2-40B4-BE49-F238E27FC236}">
                <a16:creationId xmlns:a16="http://schemas.microsoft.com/office/drawing/2014/main" id="{4BD164A6-8283-47A6-8E84-86D91EDF8242}"/>
              </a:ext>
            </a:extLst>
          </p:cNvPr>
          <p:cNvPicPr>
            <a:picLocks noChangeAspect="1"/>
          </p:cNvPicPr>
          <p:nvPr/>
        </p:nvPicPr>
        <p:blipFill>
          <a:blip r:embed="rId3"/>
          <a:stretch>
            <a:fillRect/>
          </a:stretch>
        </p:blipFill>
        <p:spPr>
          <a:xfrm>
            <a:off x="1688169" y="1638625"/>
            <a:ext cx="3100771" cy="3612597"/>
          </a:xfrm>
          <a:prstGeom prst="rect">
            <a:avLst/>
          </a:prstGeom>
        </p:spPr>
      </p:pic>
    </p:spTree>
    <p:extLst>
      <p:ext uri="{BB962C8B-B14F-4D97-AF65-F5344CB8AC3E}">
        <p14:creationId xmlns:p14="http://schemas.microsoft.com/office/powerpoint/2010/main" val="3309092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B06EEE-8EC2-4630-8AF3-5BA18BF91401}"/>
              </a:ext>
            </a:extLst>
          </p:cNvPr>
          <p:cNvSpPr>
            <a:spLocks noGrp="1"/>
          </p:cNvSpPr>
          <p:nvPr>
            <p:ph type="body" sz="quarter" idx="11"/>
          </p:nvPr>
        </p:nvSpPr>
        <p:spPr/>
        <p:txBody>
          <a:bodyPr/>
          <a:lstStyle/>
          <a:p>
            <a:r>
              <a:rPr lang="zh-CN" altLang="en-US" dirty="0"/>
              <a:t>强大的预测模型</a:t>
            </a:r>
          </a:p>
        </p:txBody>
      </p:sp>
      <p:sp>
        <p:nvSpPr>
          <p:cNvPr id="3" name="文本占位符 2">
            <a:extLst>
              <a:ext uri="{FF2B5EF4-FFF2-40B4-BE49-F238E27FC236}">
                <a16:creationId xmlns:a16="http://schemas.microsoft.com/office/drawing/2014/main" id="{6372C11E-9982-4CB4-930E-41F151AB85E7}"/>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4BF69BA7-A5D4-4957-9E81-BC4F83C91872}"/>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5403EB1E-283C-4F76-8126-98FC38944C07}"/>
              </a:ext>
            </a:extLst>
          </p:cNvPr>
          <p:cNvSpPr>
            <a:spLocks noGrp="1"/>
          </p:cNvSpPr>
          <p:nvPr>
            <p:ph type="body" sz="quarter" idx="14"/>
          </p:nvPr>
        </p:nvSpPr>
        <p:spPr>
          <a:xfrm>
            <a:off x="319056" y="766710"/>
            <a:ext cx="5904462" cy="5672190"/>
          </a:xfrm>
        </p:spPr>
        <p:txBody>
          <a:bodyPr/>
          <a:lstStyle/>
          <a:p>
            <a:r>
              <a:rPr lang="zh-CN" altLang="en-US" dirty="0"/>
              <a:t>可重入，完整</a:t>
            </a:r>
            <a:r>
              <a:rPr lang="en-US" altLang="zh-CN" dirty="0"/>
              <a:t>Log</a:t>
            </a:r>
            <a:r>
              <a:rPr lang="zh-CN" altLang="en-US" dirty="0"/>
              <a:t>的训练程序</a:t>
            </a:r>
            <a:endParaRPr lang="en-US" altLang="zh-CN" dirty="0"/>
          </a:p>
          <a:p>
            <a:pPr lvl="1"/>
            <a:r>
              <a:rPr lang="zh-CN" altLang="en-US" dirty="0"/>
              <a:t>在</a:t>
            </a:r>
            <a:r>
              <a:rPr lang="en-US" altLang="zh-CN" dirty="0"/>
              <a:t>python</a:t>
            </a:r>
            <a:r>
              <a:rPr lang="zh-CN" altLang="en-US" dirty="0"/>
              <a:t>中读写数据库获取训练数据，并对每只基金的训练状态打</a:t>
            </a:r>
            <a:r>
              <a:rPr lang="en-US" altLang="zh-CN" dirty="0"/>
              <a:t>Log. </a:t>
            </a:r>
            <a:r>
              <a:rPr lang="zh-CN" altLang="en-US" dirty="0"/>
              <a:t>如果训练突发终止，会回滚数据库，</a:t>
            </a:r>
            <a:r>
              <a:rPr lang="zh-CN" altLang="en-US" b="1" dirty="0"/>
              <a:t>支持断点续训，支持指定训练时间。</a:t>
            </a:r>
            <a:endParaRPr lang="en-US" altLang="zh-CN" b="1" dirty="0"/>
          </a:p>
          <a:p>
            <a:r>
              <a:rPr lang="zh-CN" altLang="en-US" dirty="0"/>
              <a:t>“值得训练”的好模型</a:t>
            </a:r>
            <a:endParaRPr lang="en-US" altLang="zh-CN" dirty="0"/>
          </a:p>
          <a:p>
            <a:pPr lvl="1"/>
            <a:r>
              <a:rPr lang="zh-CN" altLang="en-US" dirty="0"/>
              <a:t>随着</a:t>
            </a:r>
            <a:r>
              <a:rPr lang="en-US" altLang="zh-CN" dirty="0"/>
              <a:t>Step</a:t>
            </a:r>
            <a:r>
              <a:rPr lang="zh-CN" altLang="en-US" dirty="0"/>
              <a:t>的增加，</a:t>
            </a:r>
            <a:r>
              <a:rPr lang="en-US" altLang="zh-CN" dirty="0"/>
              <a:t>Loss</a:t>
            </a:r>
            <a:r>
              <a:rPr lang="zh-CN" altLang="en-US" dirty="0"/>
              <a:t>稳步下降。在训练</a:t>
            </a:r>
            <a:r>
              <a:rPr lang="en-US" altLang="zh-CN" dirty="0"/>
              <a:t>60</a:t>
            </a:r>
            <a:r>
              <a:rPr lang="zh-CN" altLang="en-US" dirty="0"/>
              <a:t>步时，一般能在</a:t>
            </a:r>
            <a:r>
              <a:rPr lang="en-US" altLang="zh-CN" dirty="0"/>
              <a:t>40</a:t>
            </a:r>
            <a:r>
              <a:rPr lang="zh-CN" altLang="en-US" dirty="0"/>
              <a:t>步左右完成收敛。也有模型可训练性更强。</a:t>
            </a:r>
            <a:endParaRPr lang="en-US" altLang="zh-CN" dirty="0"/>
          </a:p>
          <a:p>
            <a:r>
              <a:rPr lang="zh-CN" altLang="en-US" dirty="0"/>
              <a:t>使用</a:t>
            </a:r>
            <a:r>
              <a:rPr lang="en-US" altLang="zh-CN" dirty="0"/>
              <a:t>TensorFlow Serving</a:t>
            </a:r>
            <a:r>
              <a:rPr lang="zh-CN" altLang="en-US" dirty="0"/>
              <a:t>生产环境版本和</a:t>
            </a:r>
            <a:r>
              <a:rPr lang="en-US" altLang="zh-CN" dirty="0" err="1"/>
              <a:t>gRPC</a:t>
            </a:r>
            <a:r>
              <a:rPr lang="zh-CN" altLang="en-US" dirty="0"/>
              <a:t>高效微服务连接；近</a:t>
            </a:r>
            <a:r>
              <a:rPr lang="en-US" altLang="zh-CN" dirty="0"/>
              <a:t>6000</a:t>
            </a:r>
            <a:r>
              <a:rPr lang="zh-CN" altLang="en-US" dirty="0"/>
              <a:t>模型只需约</a:t>
            </a:r>
            <a:r>
              <a:rPr lang="en-US" altLang="zh-CN" dirty="0"/>
              <a:t>150</a:t>
            </a:r>
            <a:r>
              <a:rPr lang="zh-CN" altLang="en-US" dirty="0"/>
              <a:t>分钟完成。</a:t>
            </a:r>
            <a:endParaRPr lang="en-US" altLang="zh-CN" dirty="0"/>
          </a:p>
          <a:p>
            <a:r>
              <a:rPr lang="zh-CN" altLang="en-US" dirty="0"/>
              <a:t>支持可解释性要求。</a:t>
            </a:r>
            <a:endParaRPr lang="en-US" altLang="zh-CN" dirty="0"/>
          </a:p>
          <a:p>
            <a:endParaRPr lang="en-US" altLang="zh-CN" dirty="0"/>
          </a:p>
          <a:p>
            <a:endParaRPr lang="zh-CN" altLang="en-US" dirty="0"/>
          </a:p>
        </p:txBody>
      </p:sp>
      <p:pic>
        <p:nvPicPr>
          <p:cNvPr id="6" name="图像1">
            <a:extLst>
              <a:ext uri="{FF2B5EF4-FFF2-40B4-BE49-F238E27FC236}">
                <a16:creationId xmlns:a16="http://schemas.microsoft.com/office/drawing/2014/main" id="{546463D0-4CA3-4FC7-8E08-FF055F893917}"/>
              </a:ext>
            </a:extLst>
          </p:cNvPr>
          <p:cNvPicPr/>
          <p:nvPr/>
        </p:nvPicPr>
        <p:blipFill>
          <a:blip r:embed="rId2">
            <a:lum/>
            <a:alphaModFix/>
          </a:blip>
          <a:srcRect/>
          <a:stretch>
            <a:fillRect/>
          </a:stretch>
        </p:blipFill>
        <p:spPr>
          <a:xfrm>
            <a:off x="6864612" y="2001037"/>
            <a:ext cx="4626998" cy="2855925"/>
          </a:xfrm>
          <a:prstGeom prst="rect">
            <a:avLst/>
          </a:prstGeom>
        </p:spPr>
      </p:pic>
    </p:spTree>
    <p:extLst>
      <p:ext uri="{BB962C8B-B14F-4D97-AF65-F5344CB8AC3E}">
        <p14:creationId xmlns:p14="http://schemas.microsoft.com/office/powerpoint/2010/main" val="1230535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B06EEE-8EC2-4630-8AF3-5BA18BF91401}"/>
              </a:ext>
            </a:extLst>
          </p:cNvPr>
          <p:cNvSpPr>
            <a:spLocks noGrp="1"/>
          </p:cNvSpPr>
          <p:nvPr>
            <p:ph type="body" sz="quarter" idx="11"/>
          </p:nvPr>
        </p:nvSpPr>
        <p:spPr/>
        <p:txBody>
          <a:bodyPr/>
          <a:lstStyle/>
          <a:p>
            <a:r>
              <a:rPr lang="zh-CN" altLang="en-US" dirty="0"/>
              <a:t>预测结果优秀，一切都稳</a:t>
            </a:r>
          </a:p>
        </p:txBody>
      </p:sp>
      <p:sp>
        <p:nvSpPr>
          <p:cNvPr id="3" name="文本占位符 2">
            <a:extLst>
              <a:ext uri="{FF2B5EF4-FFF2-40B4-BE49-F238E27FC236}">
                <a16:creationId xmlns:a16="http://schemas.microsoft.com/office/drawing/2014/main" id="{6372C11E-9982-4CB4-930E-41F151AB85E7}"/>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4BF69BA7-A5D4-4957-9E81-BC4F83C91872}"/>
              </a:ext>
            </a:extLst>
          </p:cNvPr>
          <p:cNvSpPr>
            <a:spLocks noGrp="1"/>
          </p:cNvSpPr>
          <p:nvPr>
            <p:ph type="body" sz="quarter" idx="13"/>
          </p:nvPr>
        </p:nvSpPr>
        <p:spPr/>
        <p:txBody>
          <a:bodyPr/>
          <a:lstStyle/>
          <a:p>
            <a:endParaRPr lang="zh-CN" altLang="en-US"/>
          </a:p>
        </p:txBody>
      </p:sp>
      <p:pic>
        <p:nvPicPr>
          <p:cNvPr id="9" name="图片 8">
            <a:extLst>
              <a:ext uri="{FF2B5EF4-FFF2-40B4-BE49-F238E27FC236}">
                <a16:creationId xmlns:a16="http://schemas.microsoft.com/office/drawing/2014/main" id="{1306046F-7AE3-4553-B5AE-AFB82362B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8015"/>
            <a:ext cx="3128249" cy="2346187"/>
          </a:xfrm>
          <a:prstGeom prst="rect">
            <a:avLst/>
          </a:prstGeom>
        </p:spPr>
      </p:pic>
      <p:pic>
        <p:nvPicPr>
          <p:cNvPr id="11" name="图片 10">
            <a:extLst>
              <a:ext uri="{FF2B5EF4-FFF2-40B4-BE49-F238E27FC236}">
                <a16:creationId xmlns:a16="http://schemas.microsoft.com/office/drawing/2014/main" id="{7E32A7B3-0B83-45A3-B88E-D64DC8EF3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116" y="835399"/>
            <a:ext cx="3128249" cy="2346187"/>
          </a:xfrm>
          <a:prstGeom prst="rect">
            <a:avLst/>
          </a:prstGeom>
        </p:spPr>
      </p:pic>
      <p:sp>
        <p:nvSpPr>
          <p:cNvPr id="12" name="文本框 11">
            <a:extLst>
              <a:ext uri="{FF2B5EF4-FFF2-40B4-BE49-F238E27FC236}">
                <a16:creationId xmlns:a16="http://schemas.microsoft.com/office/drawing/2014/main" id="{0E58AD18-9DA8-4262-9EBB-3AE472B37485}"/>
              </a:ext>
            </a:extLst>
          </p:cNvPr>
          <p:cNvSpPr txBox="1"/>
          <p:nvPr/>
        </p:nvSpPr>
        <p:spPr>
          <a:xfrm>
            <a:off x="1334504" y="2358878"/>
            <a:ext cx="1698172" cy="369332"/>
          </a:xfrm>
          <a:prstGeom prst="rect">
            <a:avLst/>
          </a:prstGeom>
          <a:noFill/>
        </p:spPr>
        <p:txBody>
          <a:bodyPr wrap="square" rtlCol="0">
            <a:spAutoFit/>
          </a:bodyPr>
          <a:lstStyle/>
          <a:p>
            <a:r>
              <a:rPr lang="en-US" altLang="zh-CN" dirty="0"/>
              <a:t>080003</a:t>
            </a:r>
            <a:endParaRPr lang="zh-CN" altLang="en-US" dirty="0"/>
          </a:p>
        </p:txBody>
      </p:sp>
      <p:sp>
        <p:nvSpPr>
          <p:cNvPr id="13" name="文本框 12">
            <a:extLst>
              <a:ext uri="{FF2B5EF4-FFF2-40B4-BE49-F238E27FC236}">
                <a16:creationId xmlns:a16="http://schemas.microsoft.com/office/drawing/2014/main" id="{392004F5-FDD6-4AB2-9319-84E957E6035C}"/>
              </a:ext>
            </a:extLst>
          </p:cNvPr>
          <p:cNvSpPr txBox="1"/>
          <p:nvPr/>
        </p:nvSpPr>
        <p:spPr>
          <a:xfrm>
            <a:off x="4332061" y="2364918"/>
            <a:ext cx="1698172" cy="369332"/>
          </a:xfrm>
          <a:prstGeom prst="rect">
            <a:avLst/>
          </a:prstGeom>
          <a:noFill/>
        </p:spPr>
        <p:txBody>
          <a:bodyPr wrap="square" rtlCol="0">
            <a:spAutoFit/>
          </a:bodyPr>
          <a:lstStyle/>
          <a:p>
            <a:r>
              <a:rPr lang="en-US" altLang="zh-CN" dirty="0"/>
              <a:t>110017</a:t>
            </a:r>
            <a:endParaRPr lang="zh-CN" altLang="en-US" dirty="0"/>
          </a:p>
        </p:txBody>
      </p:sp>
      <p:pic>
        <p:nvPicPr>
          <p:cNvPr id="15" name="图片 14">
            <a:extLst>
              <a:ext uri="{FF2B5EF4-FFF2-40B4-BE49-F238E27FC236}">
                <a16:creationId xmlns:a16="http://schemas.microsoft.com/office/drawing/2014/main" id="{B33C9737-9050-4137-AFD0-8562A65CF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185" y="838415"/>
            <a:ext cx="3128249" cy="2346187"/>
          </a:xfrm>
          <a:prstGeom prst="rect">
            <a:avLst/>
          </a:prstGeom>
        </p:spPr>
      </p:pic>
      <p:sp>
        <p:nvSpPr>
          <p:cNvPr id="16" name="文本框 15">
            <a:extLst>
              <a:ext uri="{FF2B5EF4-FFF2-40B4-BE49-F238E27FC236}">
                <a16:creationId xmlns:a16="http://schemas.microsoft.com/office/drawing/2014/main" id="{25698782-1C97-4A39-9F0E-4958EA6C1F72}"/>
              </a:ext>
            </a:extLst>
          </p:cNvPr>
          <p:cNvSpPr txBox="1"/>
          <p:nvPr/>
        </p:nvSpPr>
        <p:spPr>
          <a:xfrm>
            <a:off x="6745271" y="2364918"/>
            <a:ext cx="1698172" cy="369332"/>
          </a:xfrm>
          <a:prstGeom prst="rect">
            <a:avLst/>
          </a:prstGeom>
          <a:noFill/>
        </p:spPr>
        <p:txBody>
          <a:bodyPr wrap="square" rtlCol="0">
            <a:spAutoFit/>
          </a:bodyPr>
          <a:lstStyle/>
          <a:p>
            <a:r>
              <a:rPr lang="en-US" altLang="zh-CN" dirty="0"/>
              <a:t>020010</a:t>
            </a:r>
            <a:endParaRPr lang="zh-CN" altLang="en-US" dirty="0"/>
          </a:p>
        </p:txBody>
      </p:sp>
      <p:pic>
        <p:nvPicPr>
          <p:cNvPr id="18" name="图片 17">
            <a:extLst>
              <a:ext uri="{FF2B5EF4-FFF2-40B4-BE49-F238E27FC236}">
                <a16:creationId xmlns:a16="http://schemas.microsoft.com/office/drawing/2014/main" id="{CBE1D3D6-136F-4BB9-88F7-D4DCCB673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0284" y="792396"/>
            <a:ext cx="3128250" cy="2346187"/>
          </a:xfrm>
          <a:prstGeom prst="rect">
            <a:avLst/>
          </a:prstGeom>
        </p:spPr>
      </p:pic>
      <p:sp>
        <p:nvSpPr>
          <p:cNvPr id="19" name="文本框 18">
            <a:extLst>
              <a:ext uri="{FF2B5EF4-FFF2-40B4-BE49-F238E27FC236}">
                <a16:creationId xmlns:a16="http://schemas.microsoft.com/office/drawing/2014/main" id="{AB7978EE-2652-4EB2-9D3A-7647B34C4E73}"/>
              </a:ext>
            </a:extLst>
          </p:cNvPr>
          <p:cNvSpPr txBox="1"/>
          <p:nvPr/>
        </p:nvSpPr>
        <p:spPr>
          <a:xfrm>
            <a:off x="10482292" y="1106629"/>
            <a:ext cx="1698172" cy="369332"/>
          </a:xfrm>
          <a:prstGeom prst="rect">
            <a:avLst/>
          </a:prstGeom>
          <a:noFill/>
        </p:spPr>
        <p:txBody>
          <a:bodyPr wrap="square" rtlCol="0">
            <a:spAutoFit/>
          </a:bodyPr>
          <a:lstStyle/>
          <a:p>
            <a:r>
              <a:rPr lang="en-US" altLang="zh-CN" dirty="0"/>
              <a:t>080012</a:t>
            </a:r>
            <a:endParaRPr lang="zh-CN" altLang="en-US" dirty="0"/>
          </a:p>
        </p:txBody>
      </p:sp>
      <p:pic>
        <p:nvPicPr>
          <p:cNvPr id="23" name="图片 22">
            <a:extLst>
              <a:ext uri="{FF2B5EF4-FFF2-40B4-BE49-F238E27FC236}">
                <a16:creationId xmlns:a16="http://schemas.microsoft.com/office/drawing/2014/main" id="{D0C447CD-C9EF-46BA-9B1A-12A25D4D81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7" y="3489709"/>
            <a:ext cx="3243674" cy="2432756"/>
          </a:xfrm>
          <a:prstGeom prst="rect">
            <a:avLst/>
          </a:prstGeom>
        </p:spPr>
      </p:pic>
      <p:sp>
        <p:nvSpPr>
          <p:cNvPr id="24" name="文本框 23">
            <a:extLst>
              <a:ext uri="{FF2B5EF4-FFF2-40B4-BE49-F238E27FC236}">
                <a16:creationId xmlns:a16="http://schemas.microsoft.com/office/drawing/2014/main" id="{424D47DB-0EDF-4FE7-9872-C0D3ADDE4B69}"/>
              </a:ext>
            </a:extLst>
          </p:cNvPr>
          <p:cNvSpPr txBox="1"/>
          <p:nvPr/>
        </p:nvSpPr>
        <p:spPr>
          <a:xfrm>
            <a:off x="1199152" y="5012707"/>
            <a:ext cx="1698172" cy="369332"/>
          </a:xfrm>
          <a:prstGeom prst="rect">
            <a:avLst/>
          </a:prstGeom>
          <a:noFill/>
        </p:spPr>
        <p:txBody>
          <a:bodyPr wrap="square" rtlCol="0">
            <a:spAutoFit/>
          </a:bodyPr>
          <a:lstStyle/>
          <a:p>
            <a:r>
              <a:rPr lang="en-US" altLang="zh-CN" dirty="0"/>
              <a:t>519018</a:t>
            </a:r>
            <a:endParaRPr lang="zh-CN" altLang="en-US" dirty="0"/>
          </a:p>
        </p:txBody>
      </p:sp>
      <p:pic>
        <p:nvPicPr>
          <p:cNvPr id="26" name="图片 25">
            <a:extLst>
              <a:ext uri="{FF2B5EF4-FFF2-40B4-BE49-F238E27FC236}">
                <a16:creationId xmlns:a16="http://schemas.microsoft.com/office/drawing/2014/main" id="{050DC5A7-3EAE-4550-833B-665E0F97F5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8249" y="3489709"/>
            <a:ext cx="3243674" cy="2432756"/>
          </a:xfrm>
          <a:prstGeom prst="rect">
            <a:avLst/>
          </a:prstGeom>
        </p:spPr>
      </p:pic>
      <p:sp>
        <p:nvSpPr>
          <p:cNvPr id="27" name="文本框 26">
            <a:extLst>
              <a:ext uri="{FF2B5EF4-FFF2-40B4-BE49-F238E27FC236}">
                <a16:creationId xmlns:a16="http://schemas.microsoft.com/office/drawing/2014/main" id="{DFE9D95A-AA06-4B60-B50B-B9D2FE84CABF}"/>
              </a:ext>
            </a:extLst>
          </p:cNvPr>
          <p:cNvSpPr txBox="1"/>
          <p:nvPr/>
        </p:nvSpPr>
        <p:spPr>
          <a:xfrm>
            <a:off x="4332061" y="5012707"/>
            <a:ext cx="1698172" cy="369332"/>
          </a:xfrm>
          <a:prstGeom prst="rect">
            <a:avLst/>
          </a:prstGeom>
          <a:noFill/>
        </p:spPr>
        <p:txBody>
          <a:bodyPr wrap="square" rtlCol="0">
            <a:spAutoFit/>
          </a:bodyPr>
          <a:lstStyle/>
          <a:p>
            <a:r>
              <a:rPr lang="en-US" altLang="zh-CN" dirty="0"/>
              <a:t>519019</a:t>
            </a:r>
            <a:endParaRPr lang="zh-CN" altLang="en-US" dirty="0"/>
          </a:p>
        </p:txBody>
      </p:sp>
      <p:pic>
        <p:nvPicPr>
          <p:cNvPr id="29" name="图片 28">
            <a:extLst>
              <a:ext uri="{FF2B5EF4-FFF2-40B4-BE49-F238E27FC236}">
                <a16:creationId xmlns:a16="http://schemas.microsoft.com/office/drawing/2014/main" id="{5F1AD952-30FD-4316-AAA0-FB0A2EE21E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3365" y="3591902"/>
            <a:ext cx="3128251" cy="2346188"/>
          </a:xfrm>
          <a:prstGeom prst="rect">
            <a:avLst/>
          </a:prstGeom>
        </p:spPr>
      </p:pic>
      <p:sp>
        <p:nvSpPr>
          <p:cNvPr id="30" name="文本框 29">
            <a:extLst>
              <a:ext uri="{FF2B5EF4-FFF2-40B4-BE49-F238E27FC236}">
                <a16:creationId xmlns:a16="http://schemas.microsoft.com/office/drawing/2014/main" id="{2192A4E8-3C8A-4979-ADCA-ADB8377BDD12}"/>
              </a:ext>
            </a:extLst>
          </p:cNvPr>
          <p:cNvSpPr txBox="1"/>
          <p:nvPr/>
        </p:nvSpPr>
        <p:spPr>
          <a:xfrm>
            <a:off x="7395709" y="5012707"/>
            <a:ext cx="1698172" cy="369332"/>
          </a:xfrm>
          <a:prstGeom prst="rect">
            <a:avLst/>
          </a:prstGeom>
          <a:noFill/>
        </p:spPr>
        <p:txBody>
          <a:bodyPr wrap="square" rtlCol="0">
            <a:spAutoFit/>
          </a:bodyPr>
          <a:lstStyle/>
          <a:p>
            <a:r>
              <a:rPr lang="en-US" altLang="zh-CN" dirty="0"/>
              <a:t>550001</a:t>
            </a:r>
            <a:endParaRPr lang="zh-CN" altLang="en-US" dirty="0"/>
          </a:p>
        </p:txBody>
      </p:sp>
      <p:pic>
        <p:nvPicPr>
          <p:cNvPr id="32" name="图片 31">
            <a:extLst>
              <a:ext uri="{FF2B5EF4-FFF2-40B4-BE49-F238E27FC236}">
                <a16:creationId xmlns:a16="http://schemas.microsoft.com/office/drawing/2014/main" id="{ED36C7D2-508E-4C1B-83DD-9F398F899F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93881" y="3607528"/>
            <a:ext cx="3086583" cy="2314937"/>
          </a:xfrm>
          <a:prstGeom prst="rect">
            <a:avLst/>
          </a:prstGeom>
        </p:spPr>
      </p:pic>
      <p:sp>
        <p:nvSpPr>
          <p:cNvPr id="33" name="文本框 32">
            <a:extLst>
              <a:ext uri="{FF2B5EF4-FFF2-40B4-BE49-F238E27FC236}">
                <a16:creationId xmlns:a16="http://schemas.microsoft.com/office/drawing/2014/main" id="{697E355F-E28C-4C93-AFD2-B2FA270763E9}"/>
              </a:ext>
            </a:extLst>
          </p:cNvPr>
          <p:cNvSpPr txBox="1"/>
          <p:nvPr/>
        </p:nvSpPr>
        <p:spPr>
          <a:xfrm>
            <a:off x="10482292" y="5012707"/>
            <a:ext cx="1698172" cy="369332"/>
          </a:xfrm>
          <a:prstGeom prst="rect">
            <a:avLst/>
          </a:prstGeom>
          <a:noFill/>
        </p:spPr>
        <p:txBody>
          <a:bodyPr wrap="square" rtlCol="0">
            <a:spAutoFit/>
          </a:bodyPr>
          <a:lstStyle/>
          <a:p>
            <a:r>
              <a:rPr lang="en-US" altLang="zh-CN" dirty="0"/>
              <a:t>200002</a:t>
            </a:r>
            <a:endParaRPr lang="zh-CN" altLang="en-US" dirty="0"/>
          </a:p>
        </p:txBody>
      </p:sp>
    </p:spTree>
    <p:extLst>
      <p:ext uri="{BB962C8B-B14F-4D97-AF65-F5344CB8AC3E}">
        <p14:creationId xmlns:p14="http://schemas.microsoft.com/office/powerpoint/2010/main" val="8423754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B06EEE-8EC2-4630-8AF3-5BA18BF91401}"/>
              </a:ext>
            </a:extLst>
          </p:cNvPr>
          <p:cNvSpPr>
            <a:spLocks noGrp="1"/>
          </p:cNvSpPr>
          <p:nvPr>
            <p:ph type="body" sz="quarter" idx="11"/>
          </p:nvPr>
        </p:nvSpPr>
        <p:spPr/>
        <p:txBody>
          <a:bodyPr/>
          <a:lstStyle/>
          <a:p>
            <a:r>
              <a:rPr lang="zh-CN" altLang="en-US" dirty="0"/>
              <a:t>完善的误差报告，状态高效</a:t>
            </a:r>
            <a:r>
              <a:rPr lang="en-US" altLang="zh-CN" dirty="0"/>
              <a:t>Update</a:t>
            </a:r>
            <a:endParaRPr lang="zh-CN" altLang="en-US" dirty="0"/>
          </a:p>
        </p:txBody>
      </p:sp>
      <p:sp>
        <p:nvSpPr>
          <p:cNvPr id="3" name="文本占位符 2">
            <a:extLst>
              <a:ext uri="{FF2B5EF4-FFF2-40B4-BE49-F238E27FC236}">
                <a16:creationId xmlns:a16="http://schemas.microsoft.com/office/drawing/2014/main" id="{6372C11E-9982-4CB4-930E-41F151AB85E7}"/>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4BF69BA7-A5D4-4957-9E81-BC4F83C91872}"/>
              </a:ext>
            </a:extLst>
          </p:cNvPr>
          <p:cNvSpPr>
            <a:spLocks noGrp="1"/>
          </p:cNvSpPr>
          <p:nvPr>
            <p:ph type="body" sz="quarter" idx="13"/>
          </p:nvPr>
        </p:nvSpPr>
        <p:spPr/>
        <p:txBody>
          <a:bodyPr/>
          <a:lstStyle/>
          <a:p>
            <a:endParaRPr lang="zh-CN" altLang="en-US"/>
          </a:p>
        </p:txBody>
      </p:sp>
      <p:pic>
        <p:nvPicPr>
          <p:cNvPr id="12" name="图片 11">
            <a:extLst>
              <a:ext uri="{FF2B5EF4-FFF2-40B4-BE49-F238E27FC236}">
                <a16:creationId xmlns:a16="http://schemas.microsoft.com/office/drawing/2014/main" id="{7ECAB4E6-9C5A-4D2D-9099-BFBF436B0551}"/>
              </a:ext>
            </a:extLst>
          </p:cNvPr>
          <p:cNvPicPr>
            <a:picLocks noChangeAspect="1"/>
          </p:cNvPicPr>
          <p:nvPr/>
        </p:nvPicPr>
        <p:blipFill>
          <a:blip r:embed="rId2"/>
          <a:stretch>
            <a:fillRect/>
          </a:stretch>
        </p:blipFill>
        <p:spPr>
          <a:xfrm>
            <a:off x="1198207" y="889528"/>
            <a:ext cx="9507894" cy="5301989"/>
          </a:xfrm>
          <a:prstGeom prst="rect">
            <a:avLst/>
          </a:prstGeom>
        </p:spPr>
      </p:pic>
      <p:pic>
        <p:nvPicPr>
          <p:cNvPr id="14" name="图片 13">
            <a:extLst>
              <a:ext uri="{FF2B5EF4-FFF2-40B4-BE49-F238E27FC236}">
                <a16:creationId xmlns:a16="http://schemas.microsoft.com/office/drawing/2014/main" id="{8F881F8E-3B50-4620-94F6-FB448A8FA3C4}"/>
              </a:ext>
            </a:extLst>
          </p:cNvPr>
          <p:cNvPicPr>
            <a:picLocks noChangeAspect="1"/>
          </p:cNvPicPr>
          <p:nvPr/>
        </p:nvPicPr>
        <p:blipFill>
          <a:blip r:embed="rId3"/>
          <a:stretch>
            <a:fillRect/>
          </a:stretch>
        </p:blipFill>
        <p:spPr>
          <a:xfrm>
            <a:off x="1944879" y="3638735"/>
            <a:ext cx="8014550" cy="2676473"/>
          </a:xfrm>
          <a:prstGeom prst="rect">
            <a:avLst/>
          </a:prstGeom>
        </p:spPr>
      </p:pic>
      <p:pic>
        <p:nvPicPr>
          <p:cNvPr id="10" name="图片 9">
            <a:extLst>
              <a:ext uri="{FF2B5EF4-FFF2-40B4-BE49-F238E27FC236}">
                <a16:creationId xmlns:a16="http://schemas.microsoft.com/office/drawing/2014/main" id="{16E5040D-7426-419D-98BD-2E64DED4039E}"/>
              </a:ext>
            </a:extLst>
          </p:cNvPr>
          <p:cNvPicPr>
            <a:picLocks noChangeAspect="1"/>
          </p:cNvPicPr>
          <p:nvPr/>
        </p:nvPicPr>
        <p:blipFill>
          <a:blip r:embed="rId4"/>
          <a:stretch>
            <a:fillRect/>
          </a:stretch>
        </p:blipFill>
        <p:spPr>
          <a:xfrm>
            <a:off x="1349410" y="800886"/>
            <a:ext cx="9493179" cy="2714157"/>
          </a:xfrm>
          <a:prstGeom prst="rect">
            <a:avLst/>
          </a:prstGeom>
        </p:spPr>
      </p:pic>
    </p:spTree>
    <p:extLst>
      <p:ext uri="{BB962C8B-B14F-4D97-AF65-F5344CB8AC3E}">
        <p14:creationId xmlns:p14="http://schemas.microsoft.com/office/powerpoint/2010/main" val="2618672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5C3E17-590C-4B0B-B992-2937AE8CECF2}"/>
              </a:ext>
            </a:extLst>
          </p:cNvPr>
          <p:cNvSpPr>
            <a:spLocks noGrp="1"/>
          </p:cNvSpPr>
          <p:nvPr>
            <p:ph type="body" sz="quarter" idx="11"/>
          </p:nvPr>
        </p:nvSpPr>
        <p:spPr/>
        <p:txBody>
          <a:bodyPr/>
          <a:lstStyle/>
          <a:p>
            <a:endParaRPr lang="en-US" altLang="zh-CN" dirty="0"/>
          </a:p>
          <a:p>
            <a:r>
              <a:rPr lang="zh-CN" altLang="en-US" dirty="0"/>
              <a:t>功能完善的</a:t>
            </a:r>
            <a:r>
              <a:rPr lang="en-US" altLang="zh-CN" dirty="0"/>
              <a:t>Web</a:t>
            </a:r>
            <a:r>
              <a:rPr lang="zh-CN" altLang="en-US" dirty="0"/>
              <a:t>端</a:t>
            </a:r>
          </a:p>
          <a:p>
            <a:endParaRPr lang="zh-CN" altLang="en-US" dirty="0"/>
          </a:p>
        </p:txBody>
      </p:sp>
      <p:sp>
        <p:nvSpPr>
          <p:cNvPr id="3" name="文本占位符 2">
            <a:extLst>
              <a:ext uri="{FF2B5EF4-FFF2-40B4-BE49-F238E27FC236}">
                <a16:creationId xmlns:a16="http://schemas.microsoft.com/office/drawing/2014/main" id="{359CEB36-1017-4C03-BF29-04CE338FE58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C645056B-860E-42D4-8CCF-C2103A8F0690}"/>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19522611-00F0-451E-A54D-3625AC8740DA}"/>
              </a:ext>
            </a:extLst>
          </p:cNvPr>
          <p:cNvSpPr>
            <a:spLocks noGrp="1"/>
          </p:cNvSpPr>
          <p:nvPr>
            <p:ph type="body" sz="quarter" idx="14"/>
          </p:nvPr>
        </p:nvSpPr>
        <p:spPr>
          <a:xfrm>
            <a:off x="319056" y="866723"/>
            <a:ext cx="6890635" cy="5672190"/>
          </a:xfrm>
        </p:spPr>
        <p:txBody>
          <a:bodyPr>
            <a:normAutofit/>
          </a:bodyPr>
          <a:lstStyle/>
          <a:p>
            <a:r>
              <a:rPr lang="zh-CN" altLang="en-US" dirty="0">
                <a:solidFill>
                  <a:schemeClr val="tx1"/>
                </a:solidFill>
              </a:rPr>
              <a:t>使用</a:t>
            </a:r>
            <a:r>
              <a:rPr lang="en-US" altLang="zh-CN" dirty="0">
                <a:solidFill>
                  <a:schemeClr val="tx1"/>
                </a:solidFill>
              </a:rPr>
              <a:t>Ant Pro</a:t>
            </a:r>
            <a:r>
              <a:rPr lang="zh-CN" altLang="en-US" dirty="0">
                <a:solidFill>
                  <a:schemeClr val="tx1"/>
                </a:solidFill>
              </a:rPr>
              <a:t>高效开发新功能，全量使用更现代的</a:t>
            </a:r>
            <a:r>
              <a:rPr lang="en-US" altLang="zh-CN" dirty="0">
                <a:solidFill>
                  <a:schemeClr val="tx1"/>
                </a:solidFill>
              </a:rPr>
              <a:t>TypeScript &amp; Less</a:t>
            </a:r>
            <a:r>
              <a:rPr lang="zh-CN" altLang="en-US" dirty="0">
                <a:solidFill>
                  <a:schemeClr val="tx1"/>
                </a:solidFill>
              </a:rPr>
              <a:t>进行开发。</a:t>
            </a:r>
            <a:endParaRPr lang="en-US" altLang="zh-CN" dirty="0">
              <a:solidFill>
                <a:schemeClr val="tx1"/>
              </a:solidFill>
            </a:endParaRPr>
          </a:p>
          <a:p>
            <a:r>
              <a:rPr lang="zh-CN" altLang="en-US" dirty="0">
                <a:solidFill>
                  <a:schemeClr val="tx1"/>
                </a:solidFill>
              </a:rPr>
              <a:t>原生支持</a:t>
            </a:r>
            <a:r>
              <a:rPr lang="en-US" altLang="zh-CN" dirty="0">
                <a:solidFill>
                  <a:schemeClr val="tx1"/>
                </a:solidFill>
              </a:rPr>
              <a:t>Spring Security</a:t>
            </a:r>
            <a:r>
              <a:rPr lang="zh-CN" altLang="en-US" dirty="0">
                <a:solidFill>
                  <a:schemeClr val="tx1"/>
                </a:solidFill>
              </a:rPr>
              <a:t>权限管理方案。</a:t>
            </a:r>
            <a:endParaRPr lang="en-US" altLang="zh-CN" dirty="0">
              <a:solidFill>
                <a:schemeClr val="tx1"/>
              </a:solidFill>
            </a:endParaRPr>
          </a:p>
          <a:p>
            <a:r>
              <a:rPr lang="zh-CN" altLang="en-US" dirty="0">
                <a:solidFill>
                  <a:schemeClr val="tx1"/>
                </a:solidFill>
              </a:rPr>
              <a:t>采用</a:t>
            </a:r>
            <a:r>
              <a:rPr lang="en-US" altLang="zh-CN" dirty="0">
                <a:solidFill>
                  <a:schemeClr val="tx1"/>
                </a:solidFill>
              </a:rPr>
              <a:t>Umi</a:t>
            </a:r>
            <a:r>
              <a:rPr lang="zh-CN" altLang="en-US" dirty="0">
                <a:solidFill>
                  <a:schemeClr val="tx1"/>
                </a:solidFill>
              </a:rPr>
              <a:t>的前端应用框架。一个文件配置路由和权限。广泛采用</a:t>
            </a:r>
            <a:r>
              <a:rPr lang="en-US" altLang="zh-CN" dirty="0">
                <a:solidFill>
                  <a:schemeClr val="tx1"/>
                </a:solidFill>
              </a:rPr>
              <a:t>Umi</a:t>
            </a:r>
            <a:r>
              <a:rPr lang="zh-CN" altLang="en-US" dirty="0">
                <a:solidFill>
                  <a:schemeClr val="tx1"/>
                </a:solidFill>
              </a:rPr>
              <a:t>插件集：</a:t>
            </a:r>
            <a:endParaRPr lang="en-US" altLang="zh-CN" dirty="0">
              <a:solidFill>
                <a:schemeClr val="tx1"/>
              </a:solidFill>
            </a:endParaRPr>
          </a:p>
          <a:p>
            <a:pPr lvl="1"/>
            <a:r>
              <a:rPr lang="en-US" altLang="zh-CN" dirty="0">
                <a:solidFill>
                  <a:schemeClr val="tx1"/>
                </a:solidFill>
              </a:rPr>
              <a:t>plugin-access</a:t>
            </a:r>
            <a:r>
              <a:rPr lang="zh-CN" altLang="en-US" dirty="0">
                <a:solidFill>
                  <a:schemeClr val="tx1"/>
                </a:solidFill>
              </a:rPr>
              <a:t>，权限管理</a:t>
            </a:r>
            <a:endParaRPr lang="en-US" altLang="zh-CN" dirty="0">
              <a:solidFill>
                <a:schemeClr val="tx1"/>
              </a:solidFill>
            </a:endParaRPr>
          </a:p>
          <a:p>
            <a:pPr lvl="1"/>
            <a:r>
              <a:rPr lang="en-US" altLang="zh-CN" dirty="0">
                <a:solidFill>
                  <a:schemeClr val="tx1"/>
                </a:solidFill>
              </a:rPr>
              <a:t>plugin-</a:t>
            </a:r>
            <a:r>
              <a:rPr lang="en-US" altLang="zh-CN" dirty="0" err="1">
                <a:solidFill>
                  <a:schemeClr val="tx1"/>
                </a:solidFill>
              </a:rPr>
              <a:t>antd</a:t>
            </a:r>
            <a:r>
              <a:rPr lang="zh-CN" altLang="en-US" dirty="0">
                <a:solidFill>
                  <a:schemeClr val="tx1"/>
                </a:solidFill>
              </a:rPr>
              <a:t>，整合 </a:t>
            </a:r>
            <a:r>
              <a:rPr lang="en-US" altLang="zh-CN" dirty="0" err="1">
                <a:solidFill>
                  <a:schemeClr val="tx1"/>
                </a:solidFill>
              </a:rPr>
              <a:t>antd</a:t>
            </a:r>
            <a:r>
              <a:rPr lang="en-US" altLang="zh-CN" dirty="0">
                <a:solidFill>
                  <a:schemeClr val="tx1"/>
                </a:solidFill>
              </a:rPr>
              <a:t> UI </a:t>
            </a:r>
            <a:r>
              <a:rPr lang="zh-CN" altLang="en-US" dirty="0">
                <a:solidFill>
                  <a:schemeClr val="tx1"/>
                </a:solidFill>
              </a:rPr>
              <a:t>组件</a:t>
            </a:r>
            <a:endParaRPr lang="en-US" altLang="zh-CN" dirty="0">
              <a:solidFill>
                <a:schemeClr val="tx1"/>
              </a:solidFill>
            </a:endParaRPr>
          </a:p>
          <a:p>
            <a:pPr lvl="1"/>
            <a:r>
              <a:rPr lang="en-US" altLang="zh-CN" dirty="0">
                <a:solidFill>
                  <a:schemeClr val="tx1"/>
                </a:solidFill>
              </a:rPr>
              <a:t>plugin-initial-state</a:t>
            </a:r>
            <a:r>
              <a:rPr lang="zh-CN" altLang="en-US" dirty="0">
                <a:solidFill>
                  <a:schemeClr val="tx1"/>
                </a:solidFill>
              </a:rPr>
              <a:t>，初始化数据管理</a:t>
            </a:r>
            <a:endParaRPr lang="en-US" altLang="zh-CN" dirty="0">
              <a:solidFill>
                <a:schemeClr val="tx1"/>
              </a:solidFill>
            </a:endParaRPr>
          </a:p>
          <a:p>
            <a:pPr lvl="1"/>
            <a:r>
              <a:rPr lang="en-US" altLang="zh-CN" dirty="0">
                <a:solidFill>
                  <a:schemeClr val="tx1"/>
                </a:solidFill>
              </a:rPr>
              <a:t>plugin-layout</a:t>
            </a:r>
            <a:r>
              <a:rPr lang="zh-CN" altLang="en-US" dirty="0">
                <a:solidFill>
                  <a:schemeClr val="tx1"/>
                </a:solidFill>
              </a:rPr>
              <a:t>，配置启用 </a:t>
            </a:r>
            <a:r>
              <a:rPr lang="en-US" altLang="zh-CN" dirty="0">
                <a:solidFill>
                  <a:schemeClr val="tx1"/>
                </a:solidFill>
              </a:rPr>
              <a:t>ant-design-pro </a:t>
            </a:r>
            <a:r>
              <a:rPr lang="zh-CN" altLang="en-US" dirty="0">
                <a:solidFill>
                  <a:schemeClr val="tx1"/>
                </a:solidFill>
              </a:rPr>
              <a:t>的布局</a:t>
            </a:r>
            <a:endParaRPr lang="en-US" altLang="zh-CN" dirty="0">
              <a:solidFill>
                <a:schemeClr val="tx1"/>
              </a:solidFill>
            </a:endParaRPr>
          </a:p>
          <a:p>
            <a:pPr lvl="1"/>
            <a:r>
              <a:rPr lang="en-US" altLang="zh-CN" dirty="0">
                <a:solidFill>
                  <a:schemeClr val="tx1"/>
                </a:solidFill>
              </a:rPr>
              <a:t>plugin-request</a:t>
            </a:r>
            <a:r>
              <a:rPr lang="zh-CN" altLang="en-US" dirty="0">
                <a:solidFill>
                  <a:schemeClr val="tx1"/>
                </a:solidFill>
              </a:rPr>
              <a:t>，基于 </a:t>
            </a:r>
            <a:r>
              <a:rPr lang="en-US" altLang="zh-CN" dirty="0" err="1">
                <a:solidFill>
                  <a:schemeClr val="tx1"/>
                </a:solidFill>
              </a:rPr>
              <a:t>umi</a:t>
            </a:r>
            <a:r>
              <a:rPr lang="en-US" altLang="zh-CN" dirty="0">
                <a:solidFill>
                  <a:schemeClr val="tx1"/>
                </a:solidFill>
              </a:rPr>
              <a:t>-request </a:t>
            </a:r>
            <a:r>
              <a:rPr lang="zh-CN" altLang="en-US" dirty="0">
                <a:solidFill>
                  <a:schemeClr val="tx1"/>
                </a:solidFill>
              </a:rPr>
              <a:t>和 </a:t>
            </a:r>
            <a:r>
              <a:rPr lang="en-US" altLang="zh-CN" dirty="0" err="1">
                <a:solidFill>
                  <a:schemeClr val="tx1"/>
                </a:solidFill>
              </a:rPr>
              <a:t>umi</a:t>
            </a:r>
            <a:r>
              <a:rPr lang="en-US" altLang="zh-CN" dirty="0">
                <a:solidFill>
                  <a:schemeClr val="tx1"/>
                </a:solidFill>
              </a:rPr>
              <a:t>-hooks </a:t>
            </a:r>
            <a:r>
              <a:rPr lang="zh-CN" altLang="en-US" dirty="0">
                <a:solidFill>
                  <a:schemeClr val="tx1"/>
                </a:solidFill>
              </a:rPr>
              <a:t>的请求方案</a:t>
            </a:r>
            <a:endParaRPr lang="en-US" altLang="zh-CN" dirty="0">
              <a:solidFill>
                <a:schemeClr val="tx1"/>
              </a:solidFill>
            </a:endParaRPr>
          </a:p>
          <a:p>
            <a:endParaRPr lang="zh-CN" altLang="en-US" dirty="0"/>
          </a:p>
        </p:txBody>
      </p:sp>
      <p:pic>
        <p:nvPicPr>
          <p:cNvPr id="7" name="图片 6">
            <a:extLst>
              <a:ext uri="{FF2B5EF4-FFF2-40B4-BE49-F238E27FC236}">
                <a16:creationId xmlns:a16="http://schemas.microsoft.com/office/drawing/2014/main" id="{DA7E1D55-7A5B-4851-A8BF-2FF97BB50CB2}"/>
              </a:ext>
            </a:extLst>
          </p:cNvPr>
          <p:cNvPicPr>
            <a:picLocks noChangeAspect="1"/>
          </p:cNvPicPr>
          <p:nvPr/>
        </p:nvPicPr>
        <p:blipFill>
          <a:blip r:embed="rId2"/>
          <a:stretch>
            <a:fillRect/>
          </a:stretch>
        </p:blipFill>
        <p:spPr>
          <a:xfrm>
            <a:off x="7688661" y="947930"/>
            <a:ext cx="4503339" cy="5590983"/>
          </a:xfrm>
          <a:prstGeom prst="rect">
            <a:avLst/>
          </a:prstGeom>
        </p:spPr>
      </p:pic>
    </p:spTree>
    <p:extLst>
      <p:ext uri="{BB962C8B-B14F-4D97-AF65-F5344CB8AC3E}">
        <p14:creationId xmlns:p14="http://schemas.microsoft.com/office/powerpoint/2010/main" val="552934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A7A2B30B-87E8-4BD9-8883-0A8202CEC822}"/>
              </a:ext>
            </a:extLst>
          </p:cNvPr>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99B5B53-89E7-4363-90B4-4B16A9F0A3FA}"/>
              </a:ext>
            </a:extLst>
          </p:cNvPr>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D71C9D21-DC31-41A5-9F7B-E4DD6EF7241B}"/>
              </a:ext>
            </a:extLst>
          </p:cNvPr>
          <p:cNvSpPr/>
          <p:nvPr/>
        </p:nvSpPr>
        <p:spPr>
          <a:xfrm>
            <a:off x="-27028" y="-2540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F8E2D6BA-FDFD-4C46-BFF8-4E018C3EC625}"/>
              </a:ext>
            </a:extLst>
          </p:cNvPr>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AED9497-70EB-4AB6-97C6-FF5AD92E1B67}"/>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sp>
        <p:nvSpPr>
          <p:cNvPr id="19" name="文本框 18">
            <a:extLst>
              <a:ext uri="{FF2B5EF4-FFF2-40B4-BE49-F238E27FC236}">
                <a16:creationId xmlns:a16="http://schemas.microsoft.com/office/drawing/2014/main" id="{A1F1C854-0021-43D3-888B-64AA16246AE1}"/>
              </a:ext>
            </a:extLst>
          </p:cNvPr>
          <p:cNvSpPr txBox="1"/>
          <p:nvPr/>
        </p:nvSpPr>
        <p:spPr>
          <a:xfrm>
            <a:off x="317500" y="1422400"/>
            <a:ext cx="1228725" cy="1200329"/>
          </a:xfrm>
          <a:prstGeom prst="rect">
            <a:avLst/>
          </a:prstGeom>
          <a:noFill/>
        </p:spPr>
        <p:txBody>
          <a:bodyPr wrap="square" rtlCol="0">
            <a:spAutoFit/>
          </a:bodyPr>
          <a:lstStyle/>
          <a:p>
            <a:r>
              <a:rPr lang="en-US" altLang="zh-CN" sz="7200" b="1" dirty="0">
                <a:solidFill>
                  <a:schemeClr val="bg1"/>
                </a:solidFill>
              </a:rPr>
              <a:t>01</a:t>
            </a:r>
            <a:endParaRPr lang="zh-CN" altLang="en-US" sz="7200" b="1" dirty="0">
              <a:solidFill>
                <a:schemeClr val="bg1"/>
              </a:solidFill>
            </a:endParaRPr>
          </a:p>
        </p:txBody>
      </p:sp>
      <p:sp>
        <p:nvSpPr>
          <p:cNvPr id="20" name="文本框 19">
            <a:extLst>
              <a:ext uri="{FF2B5EF4-FFF2-40B4-BE49-F238E27FC236}">
                <a16:creationId xmlns:a16="http://schemas.microsoft.com/office/drawing/2014/main" id="{277956D1-C2C8-41E9-8553-55DA18366DA9}"/>
              </a:ext>
            </a:extLst>
          </p:cNvPr>
          <p:cNvSpPr txBox="1"/>
          <p:nvPr/>
        </p:nvSpPr>
        <p:spPr>
          <a:xfrm>
            <a:off x="339090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02</a:t>
            </a:r>
            <a:endParaRPr lang="zh-CN" altLang="en-US" sz="7200" b="1" dirty="0">
              <a:solidFill>
                <a:schemeClr val="bg2">
                  <a:lumMod val="50000"/>
                </a:schemeClr>
              </a:solidFill>
            </a:endParaRPr>
          </a:p>
        </p:txBody>
      </p:sp>
      <p:sp>
        <p:nvSpPr>
          <p:cNvPr id="21" name="文本框 20">
            <a:extLst>
              <a:ext uri="{FF2B5EF4-FFF2-40B4-BE49-F238E27FC236}">
                <a16:creationId xmlns:a16="http://schemas.microsoft.com/office/drawing/2014/main" id="{2FF454A7-E847-489B-8290-9B9919A42B79}"/>
              </a:ext>
            </a:extLst>
          </p:cNvPr>
          <p:cNvSpPr txBox="1"/>
          <p:nvPr/>
        </p:nvSpPr>
        <p:spPr>
          <a:xfrm>
            <a:off x="6375572" y="1419299"/>
            <a:ext cx="1584325" cy="1200329"/>
          </a:xfrm>
          <a:prstGeom prst="rect">
            <a:avLst/>
          </a:prstGeom>
          <a:noFill/>
        </p:spPr>
        <p:txBody>
          <a:bodyPr wrap="square" rtlCol="0">
            <a:spAutoFit/>
          </a:bodyPr>
          <a:lstStyle/>
          <a:p>
            <a:r>
              <a:rPr lang="en-US" altLang="zh-CN" sz="7200" b="1" dirty="0">
                <a:solidFill>
                  <a:schemeClr val="bg2">
                    <a:lumMod val="50000"/>
                  </a:schemeClr>
                </a:solidFill>
              </a:rPr>
              <a:t>03</a:t>
            </a:r>
            <a:endParaRPr lang="zh-CN" altLang="en-US" sz="7200" b="1" dirty="0">
              <a:solidFill>
                <a:schemeClr val="bg2">
                  <a:lumMod val="50000"/>
                </a:schemeClr>
              </a:solidFill>
            </a:endParaRPr>
          </a:p>
        </p:txBody>
      </p:sp>
      <p:sp>
        <p:nvSpPr>
          <p:cNvPr id="22" name="文本框 21">
            <a:extLst>
              <a:ext uri="{FF2B5EF4-FFF2-40B4-BE49-F238E27FC236}">
                <a16:creationId xmlns:a16="http://schemas.microsoft.com/office/drawing/2014/main" id="{6A9D83B9-3C0F-40BD-A8BB-68AC99102E98}"/>
              </a:ext>
            </a:extLst>
          </p:cNvPr>
          <p:cNvSpPr txBox="1"/>
          <p:nvPr/>
        </p:nvSpPr>
        <p:spPr>
          <a:xfrm>
            <a:off x="948055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04</a:t>
            </a:r>
            <a:endParaRPr lang="zh-CN" altLang="en-US" sz="7200" b="1" dirty="0">
              <a:solidFill>
                <a:schemeClr val="bg2">
                  <a:lumMod val="50000"/>
                </a:schemeClr>
              </a:solidFill>
            </a:endParaRPr>
          </a:p>
        </p:txBody>
      </p:sp>
      <p:sp>
        <p:nvSpPr>
          <p:cNvPr id="23" name="文本框 22">
            <a:extLst>
              <a:ext uri="{FF2B5EF4-FFF2-40B4-BE49-F238E27FC236}">
                <a16:creationId xmlns:a16="http://schemas.microsoft.com/office/drawing/2014/main" id="{578D8D65-49BA-47AB-BB79-2CC54A7BAC80}"/>
              </a:ext>
            </a:extLst>
          </p:cNvPr>
          <p:cNvSpPr txBox="1"/>
          <p:nvPr/>
        </p:nvSpPr>
        <p:spPr>
          <a:xfrm>
            <a:off x="317500" y="2782669"/>
            <a:ext cx="2203450" cy="646331"/>
          </a:xfrm>
          <a:prstGeom prst="rect">
            <a:avLst/>
          </a:prstGeom>
          <a:noFill/>
        </p:spPr>
        <p:txBody>
          <a:bodyPr wrap="square" rtlCol="0">
            <a:spAutoFit/>
          </a:bodyPr>
          <a:lstStyle/>
          <a:p>
            <a:pPr algn="ctr"/>
            <a:r>
              <a:rPr lang="zh-CN" altLang="en-US" sz="3600" b="1" dirty="0">
                <a:solidFill>
                  <a:schemeClr val="bg1"/>
                </a:solidFill>
              </a:rPr>
              <a:t>实机演示</a:t>
            </a:r>
          </a:p>
        </p:txBody>
      </p:sp>
      <p:sp>
        <p:nvSpPr>
          <p:cNvPr id="24" name="文本框 23">
            <a:extLst>
              <a:ext uri="{FF2B5EF4-FFF2-40B4-BE49-F238E27FC236}">
                <a16:creationId xmlns:a16="http://schemas.microsoft.com/office/drawing/2014/main" id="{C412E3D6-0F77-4824-9628-9C83A9B8549D}"/>
              </a:ext>
            </a:extLst>
          </p:cNvPr>
          <p:cNvSpPr txBox="1"/>
          <p:nvPr/>
        </p:nvSpPr>
        <p:spPr>
          <a:xfrm>
            <a:off x="3390900" y="2782669"/>
            <a:ext cx="2057400" cy="646331"/>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技术路线</a:t>
            </a:r>
          </a:p>
        </p:txBody>
      </p:sp>
      <p:sp>
        <p:nvSpPr>
          <p:cNvPr id="25" name="文本框 24">
            <a:extLst>
              <a:ext uri="{FF2B5EF4-FFF2-40B4-BE49-F238E27FC236}">
                <a16:creationId xmlns:a16="http://schemas.microsoft.com/office/drawing/2014/main" id="{323930A4-9104-4413-A12E-0BC20C924E31}"/>
              </a:ext>
            </a:extLst>
          </p:cNvPr>
          <p:cNvSpPr txBox="1"/>
          <p:nvPr/>
        </p:nvSpPr>
        <p:spPr>
          <a:xfrm>
            <a:off x="6438900" y="2711305"/>
            <a:ext cx="2184400" cy="700769"/>
          </a:xfrm>
          <a:prstGeom prst="rect">
            <a:avLst/>
          </a:prstGeom>
          <a:noFill/>
        </p:spPr>
        <p:txBody>
          <a:bodyPr wrap="square" rtlCol="0">
            <a:spAutoFit/>
          </a:bodyPr>
          <a:lstStyle/>
          <a:p>
            <a:pPr>
              <a:lnSpc>
                <a:spcPct val="120000"/>
              </a:lnSpc>
            </a:pPr>
            <a:r>
              <a:rPr lang="zh-CN" altLang="en-US" sz="3600" b="1" dirty="0">
                <a:solidFill>
                  <a:schemeClr val="bg2">
                    <a:lumMod val="50000"/>
                  </a:schemeClr>
                </a:solidFill>
                <a:latin typeface="+mj-ea"/>
                <a:ea typeface="+mj-ea"/>
              </a:rPr>
              <a:t>产品亮点</a:t>
            </a:r>
          </a:p>
        </p:txBody>
      </p:sp>
      <p:sp>
        <p:nvSpPr>
          <p:cNvPr id="26" name="文本框 25">
            <a:extLst>
              <a:ext uri="{FF2B5EF4-FFF2-40B4-BE49-F238E27FC236}">
                <a16:creationId xmlns:a16="http://schemas.microsoft.com/office/drawing/2014/main" id="{25A48024-82B4-4E01-808E-571A982BFBE4}"/>
              </a:ext>
            </a:extLst>
          </p:cNvPr>
          <p:cNvSpPr txBox="1"/>
          <p:nvPr/>
        </p:nvSpPr>
        <p:spPr>
          <a:xfrm>
            <a:off x="9480550" y="2782669"/>
            <a:ext cx="2559050" cy="646331"/>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非功能需求</a:t>
            </a:r>
          </a:p>
        </p:txBody>
      </p:sp>
      <p:sp>
        <p:nvSpPr>
          <p:cNvPr id="27" name="文本框 26">
            <a:extLst>
              <a:ext uri="{FF2B5EF4-FFF2-40B4-BE49-F238E27FC236}">
                <a16:creationId xmlns:a16="http://schemas.microsoft.com/office/drawing/2014/main" id="{F9BE9A23-F34E-49DA-8BFC-8FCE4E9398FE}"/>
              </a:ext>
            </a:extLst>
          </p:cNvPr>
          <p:cNvSpPr txBox="1"/>
          <p:nvPr/>
        </p:nvSpPr>
        <p:spPr>
          <a:xfrm>
            <a:off x="317500" y="3412074"/>
            <a:ext cx="2565400" cy="1169038"/>
          </a:xfrm>
          <a:prstGeom prst="rect">
            <a:avLst/>
          </a:prstGeom>
          <a:noFill/>
        </p:spPr>
        <p:txBody>
          <a:bodyPr wrap="square" rtlCol="0">
            <a:spAutoFit/>
          </a:bodyPr>
          <a:lstStyle/>
          <a:p>
            <a:pPr>
              <a:lnSpc>
                <a:spcPct val="120000"/>
              </a:lnSpc>
            </a:pPr>
            <a:r>
              <a:rPr lang="zh-CN" altLang="en-US" sz="2000" b="1" dirty="0">
                <a:solidFill>
                  <a:schemeClr val="bg1"/>
                </a:solidFill>
                <a:latin typeface="+mj-ea"/>
                <a:ea typeface="+mj-ea"/>
              </a:rPr>
              <a:t>在多种设备，多个环境下的实机演示。以视频方式呈现。</a:t>
            </a:r>
          </a:p>
        </p:txBody>
      </p:sp>
      <p:sp>
        <p:nvSpPr>
          <p:cNvPr id="28" name="文本框 27">
            <a:extLst>
              <a:ext uri="{FF2B5EF4-FFF2-40B4-BE49-F238E27FC236}">
                <a16:creationId xmlns:a16="http://schemas.microsoft.com/office/drawing/2014/main" id="{D541F59C-435C-4264-86B7-5EC6DC871EFF}"/>
              </a:ext>
            </a:extLst>
          </p:cNvPr>
          <p:cNvSpPr txBox="1"/>
          <p:nvPr/>
        </p:nvSpPr>
        <p:spPr>
          <a:xfrm>
            <a:off x="3378200" y="3412074"/>
            <a:ext cx="2565400" cy="799706"/>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我们所采用的技术路线和技术方案。</a:t>
            </a:r>
          </a:p>
        </p:txBody>
      </p:sp>
      <p:sp>
        <p:nvSpPr>
          <p:cNvPr id="29" name="文本框 28">
            <a:extLst>
              <a:ext uri="{FF2B5EF4-FFF2-40B4-BE49-F238E27FC236}">
                <a16:creationId xmlns:a16="http://schemas.microsoft.com/office/drawing/2014/main" id="{101421AC-B49B-41C1-97ED-3BD159C26610}"/>
              </a:ext>
            </a:extLst>
          </p:cNvPr>
          <p:cNvSpPr txBox="1"/>
          <p:nvPr/>
        </p:nvSpPr>
        <p:spPr>
          <a:xfrm>
            <a:off x="6426200" y="3412074"/>
            <a:ext cx="2565400" cy="1537857"/>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我们产品设计和技术架构上面的亮点。我们将追随产品产生的路线。</a:t>
            </a:r>
          </a:p>
        </p:txBody>
      </p:sp>
      <p:sp>
        <p:nvSpPr>
          <p:cNvPr id="30" name="文本框 29">
            <a:extLst>
              <a:ext uri="{FF2B5EF4-FFF2-40B4-BE49-F238E27FC236}">
                <a16:creationId xmlns:a16="http://schemas.microsoft.com/office/drawing/2014/main" id="{1B2F0481-F9D2-45A4-9333-4DC3FAB38739}"/>
              </a:ext>
            </a:extLst>
          </p:cNvPr>
          <p:cNvSpPr txBox="1"/>
          <p:nvPr/>
        </p:nvSpPr>
        <p:spPr>
          <a:xfrm>
            <a:off x="9486900" y="3412074"/>
            <a:ext cx="2565400" cy="799706"/>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视野之外，我们做得怎么样？</a:t>
            </a:r>
          </a:p>
        </p:txBody>
      </p:sp>
      <p:grpSp>
        <p:nvGrpSpPr>
          <p:cNvPr id="31" name="组合 30">
            <a:extLst>
              <a:ext uri="{FF2B5EF4-FFF2-40B4-BE49-F238E27FC236}">
                <a16:creationId xmlns:a16="http://schemas.microsoft.com/office/drawing/2014/main" id="{04005A54-D9BF-4DF8-89B1-6FBA107C57D9}"/>
              </a:ext>
            </a:extLst>
          </p:cNvPr>
          <p:cNvGrpSpPr>
            <a:grpSpLocks noChangeAspect="1"/>
          </p:cNvGrpSpPr>
          <p:nvPr/>
        </p:nvGrpSpPr>
        <p:grpSpPr>
          <a:xfrm>
            <a:off x="1914525" y="5718900"/>
            <a:ext cx="727660" cy="720000"/>
            <a:chOff x="5576480" y="2694586"/>
            <a:chExt cx="1279425" cy="1265957"/>
          </a:xfrm>
          <a:noFill/>
        </p:grpSpPr>
        <p:sp>
          <p:nvSpPr>
            <p:cNvPr id="32" name="Freeform 30">
              <a:extLst>
                <a:ext uri="{FF2B5EF4-FFF2-40B4-BE49-F238E27FC236}">
                  <a16:creationId xmlns:a16="http://schemas.microsoft.com/office/drawing/2014/main" id="{827B63DE-3157-4560-80C9-D515535A7547}"/>
                </a:ext>
              </a:extLst>
            </p:cNvPr>
            <p:cNvSpPr>
              <a:spLocks/>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D3752953-D2DF-46A3-8318-ECE7D8DC14D8}"/>
                </a:ext>
              </a:extLst>
            </p:cNvPr>
            <p:cNvSpPr>
              <a:spLocks/>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E07E3828-51AF-464D-96B7-FF115AE9FE81}"/>
                </a:ext>
              </a:extLst>
            </p:cNvPr>
            <p:cNvSpPr>
              <a:spLocks/>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1346720B-9A29-4E17-9350-C83A1652F392}"/>
              </a:ext>
            </a:extLst>
          </p:cNvPr>
          <p:cNvGrpSpPr>
            <a:grpSpLocks noChangeAspect="1"/>
          </p:cNvGrpSpPr>
          <p:nvPr/>
        </p:nvGrpSpPr>
        <p:grpSpPr>
          <a:xfrm>
            <a:off x="7893234" y="5713649"/>
            <a:ext cx="885458" cy="720000"/>
            <a:chOff x="3977837" y="2665512"/>
            <a:chExt cx="1287483" cy="1046903"/>
          </a:xfrm>
          <a:solidFill>
            <a:schemeClr val="bg2"/>
          </a:solidFill>
        </p:grpSpPr>
        <p:sp>
          <p:nvSpPr>
            <p:cNvPr id="36" name="任意多边形: 形状 35">
              <a:extLst>
                <a:ext uri="{FF2B5EF4-FFF2-40B4-BE49-F238E27FC236}">
                  <a16:creationId xmlns:a16="http://schemas.microsoft.com/office/drawing/2014/main" id="{E67D8670-C362-4036-8644-C6EC276FE805}"/>
                </a:ext>
              </a:extLst>
            </p:cNvPr>
            <p:cNvSpPr>
              <a:spLocks/>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65">
              <a:extLst>
                <a:ext uri="{FF2B5EF4-FFF2-40B4-BE49-F238E27FC236}">
                  <a16:creationId xmlns:a16="http://schemas.microsoft.com/office/drawing/2014/main" id="{9258FDEB-145E-48EF-BD69-E550D61A5E34}"/>
                </a:ext>
              </a:extLst>
            </p:cNvPr>
            <p:cNvSpPr>
              <a:spLocks/>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66">
              <a:extLst>
                <a:ext uri="{FF2B5EF4-FFF2-40B4-BE49-F238E27FC236}">
                  <a16:creationId xmlns:a16="http://schemas.microsoft.com/office/drawing/2014/main" id="{CAB9644E-A072-43BB-A2A6-58AE8D98B7C7}"/>
                </a:ext>
              </a:extLst>
            </p:cNvPr>
            <p:cNvSpPr>
              <a:spLocks/>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67">
              <a:extLst>
                <a:ext uri="{FF2B5EF4-FFF2-40B4-BE49-F238E27FC236}">
                  <a16:creationId xmlns:a16="http://schemas.microsoft.com/office/drawing/2014/main" id="{D9A456A1-2C0B-49ED-BCEF-51FA1FE70F7A}"/>
                </a:ext>
              </a:extLst>
            </p:cNvPr>
            <p:cNvSpPr>
              <a:spLocks/>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71">
              <a:extLst>
                <a:ext uri="{FF2B5EF4-FFF2-40B4-BE49-F238E27FC236}">
                  <a16:creationId xmlns:a16="http://schemas.microsoft.com/office/drawing/2014/main" id="{32C03D77-98AD-4C02-BADD-4570D1004C61}"/>
                </a:ext>
              </a:extLst>
            </p:cNvPr>
            <p:cNvSpPr>
              <a:spLocks/>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a:extLst>
              <a:ext uri="{FF2B5EF4-FFF2-40B4-BE49-F238E27FC236}">
                <a16:creationId xmlns:a16="http://schemas.microsoft.com/office/drawing/2014/main" id="{F2C45809-7B2C-4C0C-AB49-E0042F6F902B}"/>
              </a:ext>
            </a:extLst>
          </p:cNvPr>
          <p:cNvGrpSpPr>
            <a:grpSpLocks noChangeAspect="1"/>
          </p:cNvGrpSpPr>
          <p:nvPr/>
        </p:nvGrpSpPr>
        <p:grpSpPr>
          <a:xfrm>
            <a:off x="10299875" y="5713649"/>
            <a:ext cx="1592732" cy="720000"/>
            <a:chOff x="306581" y="578557"/>
            <a:chExt cx="6259884" cy="2829805"/>
          </a:xfrm>
          <a:solidFill>
            <a:schemeClr val="bg2"/>
          </a:solidFill>
        </p:grpSpPr>
        <p:sp>
          <p:nvSpPr>
            <p:cNvPr id="42" name="任意多边形: 形状 41">
              <a:extLst>
                <a:ext uri="{FF2B5EF4-FFF2-40B4-BE49-F238E27FC236}">
                  <a16:creationId xmlns:a16="http://schemas.microsoft.com/office/drawing/2014/main" id="{FDD72E1A-A726-4176-AAD6-32577254EC94}"/>
                </a:ext>
              </a:extLst>
            </p:cNvPr>
            <p:cNvSpPr>
              <a:spLocks/>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BD2DA9DC-2A8A-4533-84F2-8D86FFD256E5}"/>
                </a:ext>
              </a:extLst>
            </p:cNvPr>
            <p:cNvSpPr>
              <a:spLocks/>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4" name="Freeform 8">
              <a:extLst>
                <a:ext uri="{FF2B5EF4-FFF2-40B4-BE49-F238E27FC236}">
                  <a16:creationId xmlns:a16="http://schemas.microsoft.com/office/drawing/2014/main" id="{C4AD2BE5-0466-4960-A655-1F17141F1CB9}"/>
                </a:ext>
              </a:extLst>
            </p:cNvPr>
            <p:cNvSpPr>
              <a:spLocks/>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a:extLst>
                <a:ext uri="{FF2B5EF4-FFF2-40B4-BE49-F238E27FC236}">
                  <a16:creationId xmlns:a16="http://schemas.microsoft.com/office/drawing/2014/main" id="{3DAE5787-CEA5-4187-9DA4-AA08627CCD97}"/>
                </a:ext>
              </a:extLst>
            </p:cNvPr>
            <p:cNvSpPr>
              <a:spLocks/>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4" name="组合 63">
            <a:extLst>
              <a:ext uri="{FF2B5EF4-FFF2-40B4-BE49-F238E27FC236}">
                <a16:creationId xmlns:a16="http://schemas.microsoft.com/office/drawing/2014/main" id="{E3A2E762-1DCC-4613-9B2C-5E7806B991FF}"/>
              </a:ext>
            </a:extLst>
          </p:cNvPr>
          <p:cNvGrpSpPr>
            <a:grpSpLocks noChangeAspect="1"/>
          </p:cNvGrpSpPr>
          <p:nvPr/>
        </p:nvGrpSpPr>
        <p:grpSpPr>
          <a:xfrm>
            <a:off x="4064000" y="5718900"/>
            <a:ext cx="1653525" cy="720000"/>
            <a:chOff x="433708" y="2470619"/>
            <a:chExt cx="2866028" cy="1247965"/>
          </a:xfrm>
          <a:solidFill>
            <a:schemeClr val="bg2"/>
          </a:solidFill>
        </p:grpSpPr>
        <p:sp>
          <p:nvSpPr>
            <p:cNvPr id="65" name="任意多边形: 形状 64">
              <a:extLst>
                <a:ext uri="{FF2B5EF4-FFF2-40B4-BE49-F238E27FC236}">
                  <a16:creationId xmlns:a16="http://schemas.microsoft.com/office/drawing/2014/main" id="{4D9161CA-09AD-430B-A3AF-ECE36672DDBE}"/>
                </a:ext>
              </a:extLst>
            </p:cNvPr>
            <p:cNvSpPr>
              <a:spLocks/>
            </p:cNvSpPr>
            <p:nvPr/>
          </p:nvSpPr>
          <p:spPr bwMode="auto">
            <a:xfrm>
              <a:off x="433708" y="24706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66" name="Freeform 49">
              <a:extLst>
                <a:ext uri="{FF2B5EF4-FFF2-40B4-BE49-F238E27FC236}">
                  <a16:creationId xmlns:a16="http://schemas.microsoft.com/office/drawing/2014/main" id="{9FCA70BF-8DC7-429D-8BA0-630221846A09}"/>
                </a:ext>
              </a:extLst>
            </p:cNvPr>
            <p:cNvSpPr>
              <a:spLocks/>
            </p:cNvSpPr>
            <p:nvPr/>
          </p:nvSpPr>
          <p:spPr bwMode="auto">
            <a:xfrm>
              <a:off x="1619765" y="3388205"/>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128709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5C3E17-590C-4B0B-B992-2937AE8CECF2}"/>
              </a:ext>
            </a:extLst>
          </p:cNvPr>
          <p:cNvSpPr>
            <a:spLocks noGrp="1"/>
          </p:cNvSpPr>
          <p:nvPr>
            <p:ph type="body" sz="quarter" idx="11"/>
          </p:nvPr>
        </p:nvSpPr>
        <p:spPr/>
        <p:txBody>
          <a:bodyPr/>
          <a:lstStyle/>
          <a:p>
            <a:r>
              <a:rPr lang="zh-CN" altLang="en-US" dirty="0"/>
              <a:t>采用</a:t>
            </a:r>
            <a:r>
              <a:rPr lang="en-US" altLang="zh-CN" dirty="0"/>
              <a:t>Spring Security</a:t>
            </a:r>
            <a:r>
              <a:rPr lang="zh-CN" altLang="en-US" dirty="0"/>
              <a:t>，真的很安全</a:t>
            </a:r>
          </a:p>
        </p:txBody>
      </p:sp>
      <p:sp>
        <p:nvSpPr>
          <p:cNvPr id="3" name="文本占位符 2">
            <a:extLst>
              <a:ext uri="{FF2B5EF4-FFF2-40B4-BE49-F238E27FC236}">
                <a16:creationId xmlns:a16="http://schemas.microsoft.com/office/drawing/2014/main" id="{359CEB36-1017-4C03-BF29-04CE338FE58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C645056B-860E-42D4-8CCF-C2103A8F0690}"/>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19522611-00F0-451E-A54D-3625AC8740DA}"/>
              </a:ext>
            </a:extLst>
          </p:cNvPr>
          <p:cNvSpPr>
            <a:spLocks noGrp="1"/>
          </p:cNvSpPr>
          <p:nvPr>
            <p:ph type="body" sz="quarter" idx="14"/>
          </p:nvPr>
        </p:nvSpPr>
        <p:spPr>
          <a:xfrm>
            <a:off x="319056" y="766710"/>
            <a:ext cx="6986813" cy="5672190"/>
          </a:xfrm>
        </p:spPr>
        <p:txBody>
          <a:bodyPr/>
          <a:lstStyle/>
          <a:p>
            <a:r>
              <a:rPr lang="zh-CN" altLang="en-US" dirty="0"/>
              <a:t>使用</a:t>
            </a:r>
            <a:r>
              <a:rPr lang="en-US" altLang="zh-CN" dirty="0"/>
              <a:t>Spring Security</a:t>
            </a:r>
            <a:r>
              <a:rPr lang="zh-CN" altLang="en-US" dirty="0"/>
              <a:t>作为后端安全框架。</a:t>
            </a:r>
            <a:r>
              <a:rPr lang="zh-CN" altLang="en-US" b="1" dirty="0"/>
              <a:t>每个</a:t>
            </a:r>
            <a:r>
              <a:rPr lang="en-US" altLang="zh-CN" b="1" dirty="0"/>
              <a:t>URL</a:t>
            </a:r>
            <a:r>
              <a:rPr lang="zh-CN" altLang="en-US" b="1" dirty="0"/>
              <a:t>都包含</a:t>
            </a:r>
            <a:r>
              <a:rPr lang="en-US" altLang="zh-CN" b="1" dirty="0"/>
              <a:t>”/access/module/function”</a:t>
            </a:r>
            <a:r>
              <a:rPr lang="zh-CN" altLang="en-US" b="1" dirty="0"/>
              <a:t>三部分</a:t>
            </a:r>
            <a:r>
              <a:rPr lang="zh-CN" altLang="en-US" dirty="0"/>
              <a:t>。自动进行权限管理</a:t>
            </a:r>
            <a:r>
              <a:rPr lang="en-US" altLang="zh-CN" dirty="0"/>
              <a:t>;</a:t>
            </a:r>
          </a:p>
          <a:p>
            <a:r>
              <a:rPr lang="zh-CN" altLang="en-US" b="1" dirty="0"/>
              <a:t>基于角色</a:t>
            </a:r>
            <a:r>
              <a:rPr lang="zh-CN" altLang="en-US" dirty="0"/>
              <a:t>的权限管理。分为</a:t>
            </a:r>
            <a:r>
              <a:rPr lang="en-US" altLang="zh-CN" dirty="0"/>
              <a:t>User, Super User, Admin, Super Admin</a:t>
            </a:r>
            <a:r>
              <a:rPr lang="zh-CN" altLang="en-US" dirty="0"/>
              <a:t>四个权限；</a:t>
            </a:r>
            <a:endParaRPr lang="en-US" altLang="zh-CN" dirty="0"/>
          </a:p>
          <a:p>
            <a:r>
              <a:rPr lang="zh-CN" altLang="en-US" dirty="0"/>
              <a:t>为重写了</a:t>
            </a:r>
            <a:r>
              <a:rPr lang="en-US" altLang="zh-CN" dirty="0" err="1"/>
              <a:t>AccessDenied</a:t>
            </a:r>
            <a:r>
              <a:rPr lang="en-US" altLang="zh-CN" dirty="0"/>
              <a:t>, </a:t>
            </a:r>
            <a:r>
              <a:rPr lang="en-US" altLang="zh-CN" dirty="0" err="1"/>
              <a:t>AuthDenied</a:t>
            </a:r>
            <a:r>
              <a:rPr lang="en-US" altLang="zh-CN" dirty="0"/>
              <a:t>, </a:t>
            </a:r>
            <a:r>
              <a:rPr lang="en-US" altLang="zh-CN" dirty="0" err="1"/>
              <a:t>LoginFilter</a:t>
            </a:r>
            <a:r>
              <a:rPr lang="zh-CN" altLang="en-US" dirty="0"/>
              <a:t>处理类，提供</a:t>
            </a:r>
            <a:r>
              <a:rPr lang="zh-CN" altLang="en-US" b="1" dirty="0"/>
              <a:t>中文</a:t>
            </a:r>
            <a:r>
              <a:rPr lang="zh-CN" altLang="en-US" dirty="0"/>
              <a:t>的权限问题的前后台提示，用户友好；</a:t>
            </a:r>
            <a:endParaRPr lang="en-US" altLang="zh-CN" dirty="0"/>
          </a:p>
          <a:p>
            <a:r>
              <a:rPr lang="zh-CN" altLang="en-US" dirty="0"/>
              <a:t>密码</a:t>
            </a:r>
            <a:r>
              <a:rPr lang="en-US" altLang="zh-CN" dirty="0" err="1"/>
              <a:t>BCryptPasswordEncoder</a:t>
            </a:r>
            <a:r>
              <a:rPr lang="zh-CN" altLang="en-US" dirty="0"/>
              <a:t>进行</a:t>
            </a:r>
            <a:r>
              <a:rPr lang="en-US" altLang="zh-CN" dirty="0"/>
              <a:t>10</a:t>
            </a:r>
            <a:r>
              <a:rPr lang="zh-CN" altLang="en-US" dirty="0"/>
              <a:t>轮迭代加密。数据库泄露也不用担心用户密码安全；</a:t>
            </a:r>
            <a:endParaRPr lang="en-US" altLang="zh-CN" dirty="0"/>
          </a:p>
          <a:p>
            <a:r>
              <a:rPr lang="zh-CN" altLang="en-US" dirty="0"/>
              <a:t>一键配置登出处理，跨域配置，自动登录，最大同时在线用户数，防范</a:t>
            </a:r>
            <a:r>
              <a:rPr lang="en-US" altLang="zh-CN" dirty="0"/>
              <a:t>CSRF</a:t>
            </a:r>
            <a:r>
              <a:rPr lang="zh-CN" altLang="en-US" dirty="0"/>
              <a:t>攻击等</a:t>
            </a:r>
            <a:r>
              <a:rPr lang="en-US" altLang="zh-CN" dirty="0"/>
              <a:t>Security</a:t>
            </a:r>
            <a:r>
              <a:rPr lang="zh-CN" altLang="en-US" dirty="0"/>
              <a:t>自带功能。</a:t>
            </a:r>
          </a:p>
        </p:txBody>
      </p:sp>
      <p:pic>
        <p:nvPicPr>
          <p:cNvPr id="10" name="图片 9">
            <a:extLst>
              <a:ext uri="{FF2B5EF4-FFF2-40B4-BE49-F238E27FC236}">
                <a16:creationId xmlns:a16="http://schemas.microsoft.com/office/drawing/2014/main" id="{B6C168E7-C91C-4086-9E04-4C39B0065452}"/>
              </a:ext>
            </a:extLst>
          </p:cNvPr>
          <p:cNvPicPr>
            <a:picLocks noChangeAspect="1"/>
          </p:cNvPicPr>
          <p:nvPr/>
        </p:nvPicPr>
        <p:blipFill>
          <a:blip r:embed="rId2"/>
          <a:stretch>
            <a:fillRect/>
          </a:stretch>
        </p:blipFill>
        <p:spPr>
          <a:xfrm>
            <a:off x="7305869" y="705796"/>
            <a:ext cx="4648849" cy="1400370"/>
          </a:xfrm>
          <a:prstGeom prst="rect">
            <a:avLst/>
          </a:prstGeom>
        </p:spPr>
      </p:pic>
      <p:pic>
        <p:nvPicPr>
          <p:cNvPr id="14" name="图片 13">
            <a:extLst>
              <a:ext uri="{FF2B5EF4-FFF2-40B4-BE49-F238E27FC236}">
                <a16:creationId xmlns:a16="http://schemas.microsoft.com/office/drawing/2014/main" id="{F294B6BE-B7D0-43AA-A2E8-D1FA6855303D}"/>
              </a:ext>
            </a:extLst>
          </p:cNvPr>
          <p:cNvPicPr>
            <a:picLocks noChangeAspect="1"/>
          </p:cNvPicPr>
          <p:nvPr/>
        </p:nvPicPr>
        <p:blipFill>
          <a:blip r:embed="rId3"/>
          <a:stretch>
            <a:fillRect/>
          </a:stretch>
        </p:blipFill>
        <p:spPr>
          <a:xfrm>
            <a:off x="7925080" y="2104058"/>
            <a:ext cx="3410426" cy="543001"/>
          </a:xfrm>
          <a:prstGeom prst="rect">
            <a:avLst/>
          </a:prstGeom>
        </p:spPr>
      </p:pic>
      <p:pic>
        <p:nvPicPr>
          <p:cNvPr id="16" name="图片 15">
            <a:extLst>
              <a:ext uri="{FF2B5EF4-FFF2-40B4-BE49-F238E27FC236}">
                <a16:creationId xmlns:a16="http://schemas.microsoft.com/office/drawing/2014/main" id="{D7C6FDBE-E7F5-4AA5-8681-C0693D3471E1}"/>
              </a:ext>
            </a:extLst>
          </p:cNvPr>
          <p:cNvPicPr>
            <a:picLocks noChangeAspect="1"/>
          </p:cNvPicPr>
          <p:nvPr/>
        </p:nvPicPr>
        <p:blipFill>
          <a:blip r:embed="rId4"/>
          <a:stretch>
            <a:fillRect/>
          </a:stretch>
        </p:blipFill>
        <p:spPr>
          <a:xfrm>
            <a:off x="7305869" y="2679518"/>
            <a:ext cx="3293773" cy="1172904"/>
          </a:xfrm>
          <a:prstGeom prst="rect">
            <a:avLst/>
          </a:prstGeom>
        </p:spPr>
      </p:pic>
      <p:pic>
        <p:nvPicPr>
          <p:cNvPr id="18" name="图片 17">
            <a:extLst>
              <a:ext uri="{FF2B5EF4-FFF2-40B4-BE49-F238E27FC236}">
                <a16:creationId xmlns:a16="http://schemas.microsoft.com/office/drawing/2014/main" id="{CCAB81BE-62C2-40A5-81D6-965BEF962145}"/>
              </a:ext>
            </a:extLst>
          </p:cNvPr>
          <p:cNvPicPr>
            <a:picLocks noChangeAspect="1"/>
          </p:cNvPicPr>
          <p:nvPr/>
        </p:nvPicPr>
        <p:blipFill>
          <a:blip r:embed="rId5"/>
          <a:stretch>
            <a:fillRect/>
          </a:stretch>
        </p:blipFill>
        <p:spPr>
          <a:xfrm>
            <a:off x="9086621" y="3504428"/>
            <a:ext cx="2896088" cy="1405358"/>
          </a:xfrm>
          <a:prstGeom prst="rect">
            <a:avLst/>
          </a:prstGeom>
        </p:spPr>
      </p:pic>
      <p:pic>
        <p:nvPicPr>
          <p:cNvPr id="20" name="图片 19">
            <a:extLst>
              <a:ext uri="{FF2B5EF4-FFF2-40B4-BE49-F238E27FC236}">
                <a16:creationId xmlns:a16="http://schemas.microsoft.com/office/drawing/2014/main" id="{DE2F2AD8-BAAC-4693-B0BB-B51A8E068652}"/>
              </a:ext>
            </a:extLst>
          </p:cNvPr>
          <p:cNvPicPr>
            <a:picLocks noChangeAspect="1"/>
          </p:cNvPicPr>
          <p:nvPr/>
        </p:nvPicPr>
        <p:blipFill>
          <a:blip r:embed="rId6"/>
          <a:stretch>
            <a:fillRect/>
          </a:stretch>
        </p:blipFill>
        <p:spPr>
          <a:xfrm>
            <a:off x="7486742" y="4898287"/>
            <a:ext cx="4073887" cy="836409"/>
          </a:xfrm>
          <a:prstGeom prst="rect">
            <a:avLst/>
          </a:prstGeom>
        </p:spPr>
      </p:pic>
      <p:pic>
        <p:nvPicPr>
          <p:cNvPr id="22" name="图片 21">
            <a:extLst>
              <a:ext uri="{FF2B5EF4-FFF2-40B4-BE49-F238E27FC236}">
                <a16:creationId xmlns:a16="http://schemas.microsoft.com/office/drawing/2014/main" id="{B28A1CA8-29E3-4F54-9D13-F640218DDA20}"/>
              </a:ext>
            </a:extLst>
          </p:cNvPr>
          <p:cNvPicPr>
            <a:picLocks noChangeAspect="1"/>
          </p:cNvPicPr>
          <p:nvPr/>
        </p:nvPicPr>
        <p:blipFill>
          <a:blip r:embed="rId7"/>
          <a:stretch>
            <a:fillRect/>
          </a:stretch>
        </p:blipFill>
        <p:spPr>
          <a:xfrm>
            <a:off x="6467973" y="5596835"/>
            <a:ext cx="3378110" cy="902979"/>
          </a:xfrm>
          <a:prstGeom prst="rect">
            <a:avLst/>
          </a:prstGeom>
        </p:spPr>
      </p:pic>
    </p:spTree>
    <p:extLst>
      <p:ext uri="{BB962C8B-B14F-4D97-AF65-F5344CB8AC3E}">
        <p14:creationId xmlns:p14="http://schemas.microsoft.com/office/powerpoint/2010/main" val="3734000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5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“交我赚”，我们是认真的</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725143" y="2235200"/>
            <a:ext cx="3894607"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支付宝</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进入即“推荐”。各种获奖噱头，各类“理财顾问”推荐包含强烈的投资诱导。而推荐的基金往往是和其利益相关的。</a:t>
            </a:r>
          </a:p>
        </p:txBody>
      </p:sp>
      <p:sp>
        <p:nvSpPr>
          <p:cNvPr id="15" name="文本框 14">
            <a:extLst>
              <a:ext uri="{FF2B5EF4-FFF2-40B4-BE49-F238E27FC236}">
                <a16:creationId xmlns:a16="http://schemas.microsoft.com/office/drawing/2014/main" id="{DA800403-78E5-457E-995C-6E55E2040E71}"/>
              </a:ext>
            </a:extLst>
          </p:cNvPr>
          <p:cNvSpPr txBox="1"/>
          <p:nvPr/>
        </p:nvSpPr>
        <p:spPr>
          <a:xfrm>
            <a:off x="6762821" y="2235200"/>
            <a:ext cx="3894607"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交我赚</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提供真实的专业基金公司指标</a:t>
            </a:r>
            <a:r>
              <a:rPr lang="zh-CN" altLang="en-US" sz="2400" b="1" dirty="0">
                <a:solidFill>
                  <a:schemeClr val="tx1">
                    <a:lumMod val="75000"/>
                    <a:lumOff val="25000"/>
                  </a:schemeClr>
                </a:solidFill>
              </a:rPr>
              <a:t>排名</a:t>
            </a:r>
            <a:r>
              <a:rPr lang="zh-CN" altLang="en-US" sz="2400" dirty="0">
                <a:solidFill>
                  <a:schemeClr val="tx1">
                    <a:lumMod val="75000"/>
                    <a:lumOff val="25000"/>
                  </a:schemeClr>
                </a:solidFill>
              </a:rPr>
              <a:t>，涨跌幅</a:t>
            </a:r>
            <a:r>
              <a:rPr lang="zh-CN" altLang="en-US" sz="2400" b="1" dirty="0">
                <a:solidFill>
                  <a:schemeClr val="tx1">
                    <a:lumMod val="75000"/>
                    <a:lumOff val="25000"/>
                  </a:schemeClr>
                </a:solidFill>
              </a:rPr>
              <a:t>排名</a:t>
            </a:r>
            <a:r>
              <a:rPr lang="zh-CN" altLang="en-US" sz="2400" dirty="0">
                <a:solidFill>
                  <a:schemeClr val="tx1">
                    <a:lumMod val="75000"/>
                    <a:lumOff val="25000"/>
                  </a:schemeClr>
                </a:solidFill>
              </a:rPr>
              <a:t>，交</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预测</a:t>
            </a:r>
            <a:r>
              <a:rPr lang="zh-CN" altLang="en-US" sz="2400" b="1" dirty="0">
                <a:solidFill>
                  <a:schemeClr val="tx1">
                    <a:lumMod val="75000"/>
                    <a:lumOff val="25000"/>
                  </a:schemeClr>
                </a:solidFill>
              </a:rPr>
              <a:t>排名</a:t>
            </a:r>
            <a:r>
              <a:rPr lang="zh-CN" altLang="en-US" sz="2400" dirty="0">
                <a:solidFill>
                  <a:schemeClr val="tx1">
                    <a:lumMod val="75000"/>
                    <a:lumOff val="25000"/>
                  </a:schemeClr>
                </a:solidFill>
              </a:rPr>
              <a:t>，匹配风险的</a:t>
            </a:r>
            <a:r>
              <a:rPr lang="zh-CN" altLang="en-US" sz="2400" b="1" dirty="0">
                <a:solidFill>
                  <a:schemeClr val="tx1">
                    <a:lumMod val="75000"/>
                    <a:lumOff val="25000"/>
                  </a:schemeClr>
                </a:solidFill>
              </a:rPr>
              <a:t>无利益相关</a:t>
            </a:r>
            <a:r>
              <a:rPr lang="zh-CN" altLang="en-US" sz="2400" dirty="0">
                <a:solidFill>
                  <a:schemeClr val="tx1">
                    <a:lumMod val="75000"/>
                    <a:lumOff val="25000"/>
                  </a:schemeClr>
                </a:solidFill>
              </a:rPr>
              <a:t>的基金推荐。“小白友好”型软件。</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8752559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“交我赚”，我们是认真的</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725143" y="2235200"/>
            <a:ext cx="3894607" cy="2042867"/>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支付宝</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只放出“你想看到的”。不能查看全局排名，不能查看推荐基金的全部数据。</a:t>
            </a:r>
          </a:p>
        </p:txBody>
      </p:sp>
      <p:sp>
        <p:nvSpPr>
          <p:cNvPr id="15" name="文本框 14">
            <a:extLst>
              <a:ext uri="{FF2B5EF4-FFF2-40B4-BE49-F238E27FC236}">
                <a16:creationId xmlns:a16="http://schemas.microsoft.com/office/drawing/2014/main" id="{DA800403-78E5-457E-995C-6E55E2040E71}"/>
              </a:ext>
            </a:extLst>
          </p:cNvPr>
          <p:cNvSpPr txBox="1"/>
          <p:nvPr/>
        </p:nvSpPr>
        <p:spPr>
          <a:xfrm>
            <a:off x="6762821" y="2235200"/>
            <a:ext cx="3894607" cy="2522998"/>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交我赚</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数据完全透明，支持查看全局的所有指标的排名。您喜欢的基金的每一面我们都能展示。</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3742400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“交我赚”，我们是认真的</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725143" y="2235200"/>
            <a:ext cx="3894607" cy="3003130"/>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支付宝</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仅仅提供模拟炒股，而真正想“试试水”的新基民无法亲身体验基金的高风险特性。模拟比赛中还存在着大量课程的兜售和广告。</a:t>
            </a:r>
          </a:p>
        </p:txBody>
      </p:sp>
      <p:sp>
        <p:nvSpPr>
          <p:cNvPr id="15" name="文本框 14">
            <a:extLst>
              <a:ext uri="{FF2B5EF4-FFF2-40B4-BE49-F238E27FC236}">
                <a16:creationId xmlns:a16="http://schemas.microsoft.com/office/drawing/2014/main" id="{DA800403-78E5-457E-995C-6E55E2040E71}"/>
              </a:ext>
            </a:extLst>
          </p:cNvPr>
          <p:cNvSpPr txBox="1"/>
          <p:nvPr/>
        </p:nvSpPr>
        <p:spPr>
          <a:xfrm>
            <a:off x="6762821" y="2235200"/>
            <a:ext cx="3894607" cy="3003130"/>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交我赚</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专业的</a:t>
            </a:r>
            <a:r>
              <a:rPr lang="zh-CN" altLang="en-US" sz="2400" b="1" dirty="0">
                <a:solidFill>
                  <a:schemeClr val="tx1">
                    <a:lumMod val="75000"/>
                    <a:lumOff val="25000"/>
                  </a:schemeClr>
                </a:solidFill>
              </a:rPr>
              <a:t>基金投资</a:t>
            </a:r>
            <a:r>
              <a:rPr lang="zh-CN" altLang="en-US" sz="2400" dirty="0">
                <a:solidFill>
                  <a:schemeClr val="tx1">
                    <a:lumMod val="75000"/>
                    <a:lumOff val="25000"/>
                  </a:schemeClr>
                </a:solidFill>
              </a:rPr>
              <a:t>比赛，支持用户自己创建私有比赛和公开比赛，支持金融类课程可能存在的模拟需求，支持新基民的体验要求。</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6653396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A7A2B30B-87E8-4BD9-8883-0A8202CEC822}"/>
              </a:ext>
            </a:extLst>
          </p:cNvPr>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99B5B53-89E7-4363-90B4-4B16A9F0A3FA}"/>
              </a:ext>
            </a:extLst>
          </p:cNvPr>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D71C9D21-DC31-41A5-9F7B-E4DD6EF7241B}"/>
              </a:ext>
            </a:extLst>
          </p:cNvPr>
          <p:cNvSpPr/>
          <p:nvPr/>
        </p:nvSpPr>
        <p:spPr>
          <a:xfrm>
            <a:off x="9144000" y="54438"/>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F8E2D6BA-FDFD-4C46-BFF8-4E018C3EC625}"/>
              </a:ext>
            </a:extLst>
          </p:cNvPr>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AED9497-70EB-4AB6-97C6-FF5AD92E1B67}"/>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sp>
        <p:nvSpPr>
          <p:cNvPr id="19" name="文本框 18">
            <a:extLst>
              <a:ext uri="{FF2B5EF4-FFF2-40B4-BE49-F238E27FC236}">
                <a16:creationId xmlns:a16="http://schemas.microsoft.com/office/drawing/2014/main" id="{A1F1C854-0021-43D3-888B-64AA16246AE1}"/>
              </a:ext>
            </a:extLst>
          </p:cNvPr>
          <p:cNvSpPr txBox="1"/>
          <p:nvPr/>
        </p:nvSpPr>
        <p:spPr>
          <a:xfrm>
            <a:off x="317500" y="1419298"/>
            <a:ext cx="1757876" cy="1200329"/>
          </a:xfrm>
          <a:prstGeom prst="rect">
            <a:avLst/>
          </a:prstGeom>
          <a:noFill/>
        </p:spPr>
        <p:txBody>
          <a:bodyPr wrap="square" rtlCol="0">
            <a:spAutoFit/>
          </a:bodyPr>
          <a:lstStyle/>
          <a:p>
            <a:r>
              <a:rPr lang="en-US" altLang="zh-CN" sz="7200" b="1" dirty="0">
                <a:solidFill>
                  <a:schemeClr val="bg2">
                    <a:lumMod val="50000"/>
                  </a:schemeClr>
                </a:solidFill>
                <a:latin typeface="+mj-ea"/>
                <a:ea typeface="+mj-ea"/>
              </a:rPr>
              <a:t>01</a:t>
            </a:r>
            <a:endParaRPr lang="zh-CN" altLang="en-US" sz="7200" b="1" dirty="0">
              <a:solidFill>
                <a:schemeClr val="bg2">
                  <a:lumMod val="50000"/>
                </a:schemeClr>
              </a:solidFill>
              <a:latin typeface="+mj-ea"/>
              <a:ea typeface="+mj-ea"/>
            </a:endParaRPr>
          </a:p>
        </p:txBody>
      </p:sp>
      <p:sp>
        <p:nvSpPr>
          <p:cNvPr id="20" name="文本框 19">
            <a:extLst>
              <a:ext uri="{FF2B5EF4-FFF2-40B4-BE49-F238E27FC236}">
                <a16:creationId xmlns:a16="http://schemas.microsoft.com/office/drawing/2014/main" id="{277956D1-C2C8-41E9-8553-55DA18366DA9}"/>
              </a:ext>
            </a:extLst>
          </p:cNvPr>
          <p:cNvSpPr txBox="1"/>
          <p:nvPr/>
        </p:nvSpPr>
        <p:spPr>
          <a:xfrm>
            <a:off x="339090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02</a:t>
            </a:r>
            <a:endParaRPr lang="zh-CN" altLang="en-US" sz="7200" b="1" dirty="0">
              <a:solidFill>
                <a:schemeClr val="bg2">
                  <a:lumMod val="50000"/>
                </a:schemeClr>
              </a:solidFill>
            </a:endParaRPr>
          </a:p>
        </p:txBody>
      </p:sp>
      <p:sp>
        <p:nvSpPr>
          <p:cNvPr id="21" name="文本框 20">
            <a:extLst>
              <a:ext uri="{FF2B5EF4-FFF2-40B4-BE49-F238E27FC236}">
                <a16:creationId xmlns:a16="http://schemas.microsoft.com/office/drawing/2014/main" id="{2FF454A7-E847-489B-8290-9B9919A42B79}"/>
              </a:ext>
            </a:extLst>
          </p:cNvPr>
          <p:cNvSpPr txBox="1"/>
          <p:nvPr/>
        </p:nvSpPr>
        <p:spPr>
          <a:xfrm>
            <a:off x="6375572" y="1419299"/>
            <a:ext cx="1584325" cy="1200329"/>
          </a:xfrm>
          <a:prstGeom prst="rect">
            <a:avLst/>
          </a:prstGeom>
          <a:noFill/>
        </p:spPr>
        <p:txBody>
          <a:bodyPr wrap="square" rtlCol="0">
            <a:spAutoFit/>
          </a:bodyPr>
          <a:lstStyle/>
          <a:p>
            <a:r>
              <a:rPr lang="en-US" altLang="zh-CN" sz="7200" b="1" dirty="0">
                <a:solidFill>
                  <a:schemeClr val="bg2">
                    <a:lumMod val="50000"/>
                  </a:schemeClr>
                </a:solidFill>
                <a:latin typeface="+mj-ea"/>
                <a:ea typeface="+mj-ea"/>
              </a:rPr>
              <a:t>03</a:t>
            </a:r>
            <a:endParaRPr lang="zh-CN" altLang="en-US" sz="7200" b="1" dirty="0">
              <a:solidFill>
                <a:schemeClr val="bg2">
                  <a:lumMod val="50000"/>
                </a:schemeClr>
              </a:solidFill>
              <a:latin typeface="+mj-ea"/>
              <a:ea typeface="+mj-ea"/>
            </a:endParaRPr>
          </a:p>
        </p:txBody>
      </p:sp>
      <p:sp>
        <p:nvSpPr>
          <p:cNvPr id="22" name="文本框 21">
            <a:extLst>
              <a:ext uri="{FF2B5EF4-FFF2-40B4-BE49-F238E27FC236}">
                <a16:creationId xmlns:a16="http://schemas.microsoft.com/office/drawing/2014/main" id="{6A9D83B9-3C0F-40BD-A8BB-68AC99102E98}"/>
              </a:ext>
            </a:extLst>
          </p:cNvPr>
          <p:cNvSpPr txBox="1"/>
          <p:nvPr/>
        </p:nvSpPr>
        <p:spPr>
          <a:xfrm>
            <a:off x="9480550" y="1422400"/>
            <a:ext cx="1228725" cy="1200329"/>
          </a:xfrm>
          <a:prstGeom prst="rect">
            <a:avLst/>
          </a:prstGeom>
          <a:noFill/>
        </p:spPr>
        <p:txBody>
          <a:bodyPr wrap="square" rtlCol="0">
            <a:spAutoFit/>
          </a:bodyPr>
          <a:lstStyle/>
          <a:p>
            <a:r>
              <a:rPr lang="en-US" altLang="zh-CN" sz="7200" b="1" dirty="0">
                <a:solidFill>
                  <a:schemeClr val="bg1"/>
                </a:solidFill>
              </a:rPr>
              <a:t>04</a:t>
            </a:r>
            <a:endParaRPr lang="zh-CN" altLang="en-US" sz="7200" b="1" dirty="0">
              <a:solidFill>
                <a:schemeClr val="bg1"/>
              </a:solidFill>
            </a:endParaRPr>
          </a:p>
        </p:txBody>
      </p:sp>
      <p:sp>
        <p:nvSpPr>
          <p:cNvPr id="23" name="文本框 22">
            <a:extLst>
              <a:ext uri="{FF2B5EF4-FFF2-40B4-BE49-F238E27FC236}">
                <a16:creationId xmlns:a16="http://schemas.microsoft.com/office/drawing/2014/main" id="{578D8D65-49BA-47AB-BB79-2CC54A7BAC80}"/>
              </a:ext>
            </a:extLst>
          </p:cNvPr>
          <p:cNvSpPr txBox="1"/>
          <p:nvPr/>
        </p:nvSpPr>
        <p:spPr>
          <a:xfrm>
            <a:off x="317500" y="2782669"/>
            <a:ext cx="2203450" cy="646331"/>
          </a:xfrm>
          <a:prstGeom prst="rect">
            <a:avLst/>
          </a:prstGeom>
          <a:noFill/>
        </p:spPr>
        <p:txBody>
          <a:bodyPr wrap="square" rtlCol="0">
            <a:spAutoFit/>
          </a:bodyPr>
          <a:lstStyle/>
          <a:p>
            <a:pPr algn="ctr"/>
            <a:r>
              <a:rPr lang="zh-CN" altLang="en-US" sz="3600" b="1" dirty="0">
                <a:solidFill>
                  <a:schemeClr val="bg2">
                    <a:lumMod val="50000"/>
                  </a:schemeClr>
                </a:solidFill>
                <a:latin typeface="+mj-ea"/>
                <a:ea typeface="+mj-ea"/>
              </a:rPr>
              <a:t>实机演示</a:t>
            </a:r>
          </a:p>
        </p:txBody>
      </p:sp>
      <p:sp>
        <p:nvSpPr>
          <p:cNvPr id="24" name="文本框 23">
            <a:extLst>
              <a:ext uri="{FF2B5EF4-FFF2-40B4-BE49-F238E27FC236}">
                <a16:creationId xmlns:a16="http://schemas.microsoft.com/office/drawing/2014/main" id="{C412E3D6-0F77-4824-9628-9C83A9B8549D}"/>
              </a:ext>
            </a:extLst>
          </p:cNvPr>
          <p:cNvSpPr txBox="1"/>
          <p:nvPr/>
        </p:nvSpPr>
        <p:spPr>
          <a:xfrm>
            <a:off x="3390900" y="2782669"/>
            <a:ext cx="2057400" cy="646331"/>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技术路线</a:t>
            </a:r>
          </a:p>
        </p:txBody>
      </p:sp>
      <p:sp>
        <p:nvSpPr>
          <p:cNvPr id="25" name="文本框 24">
            <a:extLst>
              <a:ext uri="{FF2B5EF4-FFF2-40B4-BE49-F238E27FC236}">
                <a16:creationId xmlns:a16="http://schemas.microsoft.com/office/drawing/2014/main" id="{323930A4-9104-4413-A12E-0BC20C924E31}"/>
              </a:ext>
            </a:extLst>
          </p:cNvPr>
          <p:cNvSpPr txBox="1"/>
          <p:nvPr/>
        </p:nvSpPr>
        <p:spPr>
          <a:xfrm>
            <a:off x="6438900" y="2782669"/>
            <a:ext cx="2184400" cy="700769"/>
          </a:xfrm>
          <a:prstGeom prst="rect">
            <a:avLst/>
          </a:prstGeom>
          <a:noFill/>
        </p:spPr>
        <p:txBody>
          <a:bodyPr wrap="square" rtlCol="0">
            <a:spAutoFit/>
          </a:bodyPr>
          <a:lstStyle/>
          <a:p>
            <a:pPr>
              <a:lnSpc>
                <a:spcPct val="120000"/>
              </a:lnSpc>
            </a:pPr>
            <a:r>
              <a:rPr lang="zh-CN" altLang="en-US" sz="3600" b="1" dirty="0">
                <a:solidFill>
                  <a:schemeClr val="bg2">
                    <a:lumMod val="50000"/>
                  </a:schemeClr>
                </a:solidFill>
                <a:latin typeface="+mj-ea"/>
                <a:ea typeface="+mj-ea"/>
              </a:rPr>
              <a:t>产品亮点</a:t>
            </a:r>
          </a:p>
        </p:txBody>
      </p:sp>
      <p:sp>
        <p:nvSpPr>
          <p:cNvPr id="26" name="文本框 25">
            <a:extLst>
              <a:ext uri="{FF2B5EF4-FFF2-40B4-BE49-F238E27FC236}">
                <a16:creationId xmlns:a16="http://schemas.microsoft.com/office/drawing/2014/main" id="{25A48024-82B4-4E01-808E-571A982BFBE4}"/>
              </a:ext>
            </a:extLst>
          </p:cNvPr>
          <p:cNvSpPr txBox="1"/>
          <p:nvPr/>
        </p:nvSpPr>
        <p:spPr>
          <a:xfrm>
            <a:off x="9480550" y="2782669"/>
            <a:ext cx="2711450" cy="646331"/>
          </a:xfrm>
          <a:prstGeom prst="rect">
            <a:avLst/>
          </a:prstGeom>
          <a:noFill/>
        </p:spPr>
        <p:txBody>
          <a:bodyPr wrap="square" rtlCol="0">
            <a:spAutoFit/>
          </a:bodyPr>
          <a:lstStyle/>
          <a:p>
            <a:r>
              <a:rPr lang="zh-CN" altLang="en-US" sz="3600" b="1" dirty="0">
                <a:solidFill>
                  <a:schemeClr val="bg1"/>
                </a:solidFill>
                <a:latin typeface="+mj-ea"/>
                <a:ea typeface="+mj-ea"/>
              </a:rPr>
              <a:t>非功能需求</a:t>
            </a:r>
          </a:p>
        </p:txBody>
      </p:sp>
      <p:sp>
        <p:nvSpPr>
          <p:cNvPr id="27" name="文本框 26">
            <a:extLst>
              <a:ext uri="{FF2B5EF4-FFF2-40B4-BE49-F238E27FC236}">
                <a16:creationId xmlns:a16="http://schemas.microsoft.com/office/drawing/2014/main" id="{F9BE9A23-F34E-49DA-8BFC-8FCE4E9398FE}"/>
              </a:ext>
            </a:extLst>
          </p:cNvPr>
          <p:cNvSpPr txBox="1"/>
          <p:nvPr/>
        </p:nvSpPr>
        <p:spPr>
          <a:xfrm>
            <a:off x="317500" y="3412074"/>
            <a:ext cx="2565400" cy="1169038"/>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在多种设备，多个环境下的实机演示。以视频方式呈现。</a:t>
            </a:r>
          </a:p>
        </p:txBody>
      </p:sp>
      <p:sp>
        <p:nvSpPr>
          <p:cNvPr id="28" name="文本框 27">
            <a:extLst>
              <a:ext uri="{FF2B5EF4-FFF2-40B4-BE49-F238E27FC236}">
                <a16:creationId xmlns:a16="http://schemas.microsoft.com/office/drawing/2014/main" id="{D541F59C-435C-4264-86B7-5EC6DC871EFF}"/>
              </a:ext>
            </a:extLst>
          </p:cNvPr>
          <p:cNvSpPr txBox="1"/>
          <p:nvPr/>
        </p:nvSpPr>
        <p:spPr>
          <a:xfrm>
            <a:off x="3378200" y="3412074"/>
            <a:ext cx="2565400" cy="799706"/>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我们所采用的技术路线和技术方案。</a:t>
            </a:r>
          </a:p>
        </p:txBody>
      </p:sp>
      <p:sp>
        <p:nvSpPr>
          <p:cNvPr id="29" name="文本框 28">
            <a:extLst>
              <a:ext uri="{FF2B5EF4-FFF2-40B4-BE49-F238E27FC236}">
                <a16:creationId xmlns:a16="http://schemas.microsoft.com/office/drawing/2014/main" id="{101421AC-B49B-41C1-97ED-3BD159C26610}"/>
              </a:ext>
            </a:extLst>
          </p:cNvPr>
          <p:cNvSpPr txBox="1"/>
          <p:nvPr/>
        </p:nvSpPr>
        <p:spPr>
          <a:xfrm>
            <a:off x="6426200" y="3412074"/>
            <a:ext cx="2565400" cy="1537857"/>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我们产品设计和技术架构上面的亮点。我们将追随产品产生的路线。</a:t>
            </a:r>
          </a:p>
        </p:txBody>
      </p:sp>
      <p:sp>
        <p:nvSpPr>
          <p:cNvPr id="30" name="文本框 29">
            <a:extLst>
              <a:ext uri="{FF2B5EF4-FFF2-40B4-BE49-F238E27FC236}">
                <a16:creationId xmlns:a16="http://schemas.microsoft.com/office/drawing/2014/main" id="{1B2F0481-F9D2-45A4-9333-4DC3FAB38739}"/>
              </a:ext>
            </a:extLst>
          </p:cNvPr>
          <p:cNvSpPr txBox="1"/>
          <p:nvPr/>
        </p:nvSpPr>
        <p:spPr>
          <a:xfrm>
            <a:off x="9486900" y="3412074"/>
            <a:ext cx="2565400" cy="1169038"/>
          </a:xfrm>
          <a:prstGeom prst="rect">
            <a:avLst/>
          </a:prstGeom>
          <a:noFill/>
        </p:spPr>
        <p:txBody>
          <a:bodyPr wrap="square" rtlCol="0">
            <a:spAutoFit/>
          </a:bodyPr>
          <a:lstStyle/>
          <a:p>
            <a:pPr>
              <a:lnSpc>
                <a:spcPct val="120000"/>
              </a:lnSpc>
            </a:pPr>
            <a:r>
              <a:rPr lang="zh-CN" altLang="en-US" sz="2000" dirty="0">
                <a:solidFill>
                  <a:schemeClr val="bg1"/>
                </a:solidFill>
              </a:rPr>
              <a:t>视野之外，我们做得怎么样？</a:t>
            </a:r>
          </a:p>
          <a:p>
            <a:pPr>
              <a:lnSpc>
                <a:spcPct val="120000"/>
              </a:lnSpc>
            </a:pPr>
            <a:endParaRPr lang="zh-CN" altLang="en-US" sz="2000" b="1" dirty="0">
              <a:solidFill>
                <a:schemeClr val="bg1"/>
              </a:solidFill>
              <a:latin typeface="+mj-ea"/>
              <a:ea typeface="+mj-ea"/>
            </a:endParaRPr>
          </a:p>
        </p:txBody>
      </p:sp>
      <p:grpSp>
        <p:nvGrpSpPr>
          <p:cNvPr id="31" name="组合 30">
            <a:extLst>
              <a:ext uri="{FF2B5EF4-FFF2-40B4-BE49-F238E27FC236}">
                <a16:creationId xmlns:a16="http://schemas.microsoft.com/office/drawing/2014/main" id="{04005A54-D9BF-4DF8-89B1-6FBA107C57D9}"/>
              </a:ext>
            </a:extLst>
          </p:cNvPr>
          <p:cNvGrpSpPr>
            <a:grpSpLocks noChangeAspect="1"/>
          </p:cNvGrpSpPr>
          <p:nvPr/>
        </p:nvGrpSpPr>
        <p:grpSpPr>
          <a:xfrm>
            <a:off x="1914525" y="5718900"/>
            <a:ext cx="727660" cy="720000"/>
            <a:chOff x="5576480" y="2694586"/>
            <a:chExt cx="1279425" cy="1265957"/>
          </a:xfrm>
          <a:noFill/>
        </p:grpSpPr>
        <p:sp>
          <p:nvSpPr>
            <p:cNvPr id="32" name="Freeform 30">
              <a:extLst>
                <a:ext uri="{FF2B5EF4-FFF2-40B4-BE49-F238E27FC236}">
                  <a16:creationId xmlns:a16="http://schemas.microsoft.com/office/drawing/2014/main" id="{827B63DE-3157-4560-80C9-D515535A7547}"/>
                </a:ext>
              </a:extLst>
            </p:cNvPr>
            <p:cNvSpPr>
              <a:spLocks/>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D3752953-D2DF-46A3-8318-ECE7D8DC14D8}"/>
                </a:ext>
              </a:extLst>
            </p:cNvPr>
            <p:cNvSpPr>
              <a:spLocks/>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E07E3828-51AF-464D-96B7-FF115AE9FE81}"/>
                </a:ext>
              </a:extLst>
            </p:cNvPr>
            <p:cNvSpPr>
              <a:spLocks/>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1346720B-9A29-4E17-9350-C83A1652F392}"/>
              </a:ext>
            </a:extLst>
          </p:cNvPr>
          <p:cNvGrpSpPr>
            <a:grpSpLocks noChangeAspect="1"/>
          </p:cNvGrpSpPr>
          <p:nvPr/>
        </p:nvGrpSpPr>
        <p:grpSpPr>
          <a:xfrm>
            <a:off x="7893234" y="5713649"/>
            <a:ext cx="885458" cy="720000"/>
            <a:chOff x="3977837" y="2665512"/>
            <a:chExt cx="1287483" cy="1046903"/>
          </a:xfrm>
          <a:solidFill>
            <a:schemeClr val="bg2"/>
          </a:solidFill>
        </p:grpSpPr>
        <p:sp>
          <p:nvSpPr>
            <p:cNvPr id="36" name="任意多边形: 形状 35">
              <a:extLst>
                <a:ext uri="{FF2B5EF4-FFF2-40B4-BE49-F238E27FC236}">
                  <a16:creationId xmlns:a16="http://schemas.microsoft.com/office/drawing/2014/main" id="{E67D8670-C362-4036-8644-C6EC276FE805}"/>
                </a:ext>
              </a:extLst>
            </p:cNvPr>
            <p:cNvSpPr>
              <a:spLocks/>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65">
              <a:extLst>
                <a:ext uri="{FF2B5EF4-FFF2-40B4-BE49-F238E27FC236}">
                  <a16:creationId xmlns:a16="http://schemas.microsoft.com/office/drawing/2014/main" id="{9258FDEB-145E-48EF-BD69-E550D61A5E34}"/>
                </a:ext>
              </a:extLst>
            </p:cNvPr>
            <p:cNvSpPr>
              <a:spLocks/>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66">
              <a:extLst>
                <a:ext uri="{FF2B5EF4-FFF2-40B4-BE49-F238E27FC236}">
                  <a16:creationId xmlns:a16="http://schemas.microsoft.com/office/drawing/2014/main" id="{CAB9644E-A072-43BB-A2A6-58AE8D98B7C7}"/>
                </a:ext>
              </a:extLst>
            </p:cNvPr>
            <p:cNvSpPr>
              <a:spLocks/>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67">
              <a:extLst>
                <a:ext uri="{FF2B5EF4-FFF2-40B4-BE49-F238E27FC236}">
                  <a16:creationId xmlns:a16="http://schemas.microsoft.com/office/drawing/2014/main" id="{D9A456A1-2C0B-49ED-BCEF-51FA1FE70F7A}"/>
                </a:ext>
              </a:extLst>
            </p:cNvPr>
            <p:cNvSpPr>
              <a:spLocks/>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71">
              <a:extLst>
                <a:ext uri="{FF2B5EF4-FFF2-40B4-BE49-F238E27FC236}">
                  <a16:creationId xmlns:a16="http://schemas.microsoft.com/office/drawing/2014/main" id="{32C03D77-98AD-4C02-BADD-4570D1004C61}"/>
                </a:ext>
              </a:extLst>
            </p:cNvPr>
            <p:cNvSpPr>
              <a:spLocks/>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a:extLst>
              <a:ext uri="{FF2B5EF4-FFF2-40B4-BE49-F238E27FC236}">
                <a16:creationId xmlns:a16="http://schemas.microsoft.com/office/drawing/2014/main" id="{F2C45809-7B2C-4C0C-AB49-E0042F6F902B}"/>
              </a:ext>
            </a:extLst>
          </p:cNvPr>
          <p:cNvGrpSpPr>
            <a:grpSpLocks noChangeAspect="1"/>
          </p:cNvGrpSpPr>
          <p:nvPr/>
        </p:nvGrpSpPr>
        <p:grpSpPr>
          <a:xfrm>
            <a:off x="10299875" y="5713649"/>
            <a:ext cx="1592732" cy="720000"/>
            <a:chOff x="306581" y="578557"/>
            <a:chExt cx="6259884" cy="2829805"/>
          </a:xfrm>
          <a:solidFill>
            <a:schemeClr val="bg2"/>
          </a:solidFill>
        </p:grpSpPr>
        <p:sp>
          <p:nvSpPr>
            <p:cNvPr id="42" name="任意多边形: 形状 41">
              <a:extLst>
                <a:ext uri="{FF2B5EF4-FFF2-40B4-BE49-F238E27FC236}">
                  <a16:creationId xmlns:a16="http://schemas.microsoft.com/office/drawing/2014/main" id="{FDD72E1A-A726-4176-AAD6-32577254EC94}"/>
                </a:ext>
              </a:extLst>
            </p:cNvPr>
            <p:cNvSpPr>
              <a:spLocks/>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BD2DA9DC-2A8A-4533-84F2-8D86FFD256E5}"/>
                </a:ext>
              </a:extLst>
            </p:cNvPr>
            <p:cNvSpPr>
              <a:spLocks/>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4" name="Freeform 8">
              <a:extLst>
                <a:ext uri="{FF2B5EF4-FFF2-40B4-BE49-F238E27FC236}">
                  <a16:creationId xmlns:a16="http://schemas.microsoft.com/office/drawing/2014/main" id="{C4AD2BE5-0466-4960-A655-1F17141F1CB9}"/>
                </a:ext>
              </a:extLst>
            </p:cNvPr>
            <p:cNvSpPr>
              <a:spLocks/>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a:extLst>
                <a:ext uri="{FF2B5EF4-FFF2-40B4-BE49-F238E27FC236}">
                  <a16:creationId xmlns:a16="http://schemas.microsoft.com/office/drawing/2014/main" id="{3DAE5787-CEA5-4187-9DA4-AA08627CCD97}"/>
                </a:ext>
              </a:extLst>
            </p:cNvPr>
            <p:cNvSpPr>
              <a:spLocks/>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4" name="组合 63">
            <a:extLst>
              <a:ext uri="{FF2B5EF4-FFF2-40B4-BE49-F238E27FC236}">
                <a16:creationId xmlns:a16="http://schemas.microsoft.com/office/drawing/2014/main" id="{E3A2E762-1DCC-4613-9B2C-5E7806B991FF}"/>
              </a:ext>
            </a:extLst>
          </p:cNvPr>
          <p:cNvGrpSpPr>
            <a:grpSpLocks noChangeAspect="1"/>
          </p:cNvGrpSpPr>
          <p:nvPr/>
        </p:nvGrpSpPr>
        <p:grpSpPr>
          <a:xfrm>
            <a:off x="4064000" y="5718900"/>
            <a:ext cx="1653525" cy="720000"/>
            <a:chOff x="433708" y="2470619"/>
            <a:chExt cx="2866028" cy="1247965"/>
          </a:xfrm>
          <a:solidFill>
            <a:schemeClr val="bg2"/>
          </a:solidFill>
        </p:grpSpPr>
        <p:sp>
          <p:nvSpPr>
            <p:cNvPr id="65" name="任意多边形: 形状 64">
              <a:extLst>
                <a:ext uri="{FF2B5EF4-FFF2-40B4-BE49-F238E27FC236}">
                  <a16:creationId xmlns:a16="http://schemas.microsoft.com/office/drawing/2014/main" id="{4D9161CA-09AD-430B-A3AF-ECE36672DDBE}"/>
                </a:ext>
              </a:extLst>
            </p:cNvPr>
            <p:cNvSpPr>
              <a:spLocks/>
            </p:cNvSpPr>
            <p:nvPr/>
          </p:nvSpPr>
          <p:spPr bwMode="auto">
            <a:xfrm>
              <a:off x="433708" y="24706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66" name="Freeform 49">
              <a:extLst>
                <a:ext uri="{FF2B5EF4-FFF2-40B4-BE49-F238E27FC236}">
                  <a16:creationId xmlns:a16="http://schemas.microsoft.com/office/drawing/2014/main" id="{9FCA70BF-8DC7-429D-8BA0-630221846A09}"/>
                </a:ext>
              </a:extLst>
            </p:cNvPr>
            <p:cNvSpPr>
              <a:spLocks/>
            </p:cNvSpPr>
            <p:nvPr/>
          </p:nvSpPr>
          <p:spPr bwMode="auto">
            <a:xfrm>
              <a:off x="1619765" y="3388205"/>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04706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D87B5DD-DDB2-4643-BC17-ED80A848BF71}"/>
              </a:ext>
            </a:extLst>
          </p:cNvPr>
          <p:cNvSpPr>
            <a:spLocks noGrp="1"/>
          </p:cNvSpPr>
          <p:nvPr>
            <p:ph type="body" sz="quarter" idx="11"/>
          </p:nvPr>
        </p:nvSpPr>
        <p:spPr/>
        <p:txBody>
          <a:bodyPr/>
          <a:lstStyle/>
          <a:p>
            <a:r>
              <a:rPr kumimoji="1" lang="en-US" altLang="zh-CN" dirty="0"/>
              <a:t>UI</a:t>
            </a:r>
            <a:r>
              <a:rPr kumimoji="1" lang="zh-CN" altLang="en-US" dirty="0"/>
              <a:t>设计，不断演进</a:t>
            </a:r>
          </a:p>
        </p:txBody>
      </p:sp>
      <p:sp>
        <p:nvSpPr>
          <p:cNvPr id="3" name="文本占位符 2">
            <a:extLst>
              <a:ext uri="{FF2B5EF4-FFF2-40B4-BE49-F238E27FC236}">
                <a16:creationId xmlns:a16="http://schemas.microsoft.com/office/drawing/2014/main" id="{83B3CF03-740A-C448-9862-A3E153E8919F}"/>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A12A8BD5-BA58-0741-95B3-A3A29FCC3373}"/>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732FB55D-802F-4642-A810-9C44DA0B7D9A}"/>
              </a:ext>
            </a:extLst>
          </p:cNvPr>
          <p:cNvSpPr>
            <a:spLocks noGrp="1"/>
          </p:cNvSpPr>
          <p:nvPr>
            <p:ph type="body" sz="quarter" idx="14"/>
          </p:nvPr>
        </p:nvSpPr>
        <p:spPr>
          <a:xfrm>
            <a:off x="362040" y="1126258"/>
            <a:ext cx="5032262" cy="5530181"/>
          </a:xfrm>
        </p:spPr>
        <p:txBody>
          <a:bodyPr/>
          <a:lstStyle/>
          <a:p>
            <a:r>
              <a:rPr kumimoji="1" lang="zh-CN" altLang="en-US" dirty="0"/>
              <a:t>在颜值当道的年代，如何让产品</a:t>
            </a:r>
            <a:r>
              <a:rPr kumimoji="1" lang="en-US" altLang="zh-CN" dirty="0"/>
              <a:t>UI</a:t>
            </a:r>
            <a:r>
              <a:rPr kumimoji="1" lang="zh-CN" altLang="en-US" dirty="0"/>
              <a:t>吸引用户？</a:t>
            </a:r>
            <a:endParaRPr kumimoji="1" lang="en-US" altLang="zh-CN" dirty="0"/>
          </a:p>
          <a:p>
            <a:r>
              <a:rPr kumimoji="1" lang="zh-CN" altLang="en-US" dirty="0"/>
              <a:t>我们参考支付宝、天天基金、天弘基金、蛋卷基金等市场占有率大的基金类</a:t>
            </a:r>
            <a:r>
              <a:rPr kumimoji="1" lang="en-US" altLang="zh-CN" dirty="0"/>
              <a:t>App</a:t>
            </a:r>
            <a:r>
              <a:rPr kumimoji="1" lang="zh-CN" altLang="en-US" dirty="0"/>
              <a:t>，以及掌上生活等</a:t>
            </a:r>
            <a:r>
              <a:rPr kumimoji="1" lang="en-US" altLang="zh-CN" dirty="0"/>
              <a:t>App</a:t>
            </a:r>
            <a:r>
              <a:rPr kumimoji="1" lang="zh-CN" altLang="en-US" dirty="0"/>
              <a:t>，参考他们的视觉设计风格，以及交互体验设计，努力增强产品的易用性。</a:t>
            </a:r>
            <a:endParaRPr kumimoji="1" lang="en-US" altLang="zh-CN" dirty="0"/>
          </a:p>
          <a:p>
            <a:r>
              <a:rPr kumimoji="1" lang="en-US" altLang="zh-CN" dirty="0"/>
              <a:t>UI</a:t>
            </a:r>
            <a:r>
              <a:rPr kumimoji="1" lang="zh-CN" altLang="en-US" dirty="0"/>
              <a:t>界面离不开好的静态资源。利用</a:t>
            </a:r>
            <a:r>
              <a:rPr kumimoji="1" lang="en-US" altLang="zh-CN" dirty="0"/>
              <a:t>Photoshop</a:t>
            </a:r>
            <a:r>
              <a:rPr kumimoji="1" lang="zh-CN" altLang="en-US" dirty="0"/>
              <a:t>等工具，我们设计了背景图、启动图、兜底图等资源，</a:t>
            </a:r>
            <a:r>
              <a:rPr kumimoji="1" lang="zh-CN" altLang="en-US" b="1" dirty="0"/>
              <a:t>并针对不同像素密度的屏幕进行适配</a:t>
            </a:r>
            <a:r>
              <a:rPr kumimoji="1" lang="zh-CN" altLang="en-US" dirty="0"/>
              <a:t>（</a:t>
            </a:r>
            <a:r>
              <a:rPr kumimoji="1" lang="en-US" altLang="zh-CN" dirty="0" err="1"/>
              <a:t>xhdpi</a:t>
            </a:r>
            <a:r>
              <a:rPr kumimoji="1" lang="en-US" altLang="zh-CN" dirty="0"/>
              <a:t>,</a:t>
            </a:r>
            <a:r>
              <a:rPr kumimoji="1" lang="zh-CN" altLang="en-US" dirty="0"/>
              <a:t> </a:t>
            </a:r>
            <a:r>
              <a:rPr kumimoji="1" lang="en-US" altLang="zh-CN" dirty="0" err="1"/>
              <a:t>xxhdpi</a:t>
            </a:r>
            <a:r>
              <a:rPr kumimoji="1" lang="en-US" altLang="zh-CN" dirty="0"/>
              <a:t>,</a:t>
            </a:r>
            <a:r>
              <a:rPr kumimoji="1" lang="zh-CN" altLang="en-US" dirty="0"/>
              <a:t> </a:t>
            </a:r>
            <a:r>
              <a:rPr kumimoji="1" lang="en-US" altLang="zh-CN" dirty="0" err="1"/>
              <a:t>xxxhdpi</a:t>
            </a:r>
            <a:r>
              <a:rPr kumimoji="1" lang="zh-CN" altLang="en-US" dirty="0"/>
              <a:t>等），保证体验效果。</a:t>
            </a:r>
          </a:p>
        </p:txBody>
      </p:sp>
      <p:grpSp>
        <p:nvGrpSpPr>
          <p:cNvPr id="18" name="组合 17">
            <a:extLst>
              <a:ext uri="{FF2B5EF4-FFF2-40B4-BE49-F238E27FC236}">
                <a16:creationId xmlns:a16="http://schemas.microsoft.com/office/drawing/2014/main" id="{54D5A397-2DB5-AB4C-8306-B28A5DDE8466}"/>
              </a:ext>
            </a:extLst>
          </p:cNvPr>
          <p:cNvGrpSpPr/>
          <p:nvPr/>
        </p:nvGrpSpPr>
        <p:grpSpPr>
          <a:xfrm>
            <a:off x="6428406" y="766710"/>
            <a:ext cx="4609275" cy="5297147"/>
            <a:chOff x="5763389" y="615282"/>
            <a:chExt cx="4609275" cy="5297147"/>
          </a:xfrm>
        </p:grpSpPr>
        <p:pic>
          <p:nvPicPr>
            <p:cNvPr id="7" name="图片 6">
              <a:extLst>
                <a:ext uri="{FF2B5EF4-FFF2-40B4-BE49-F238E27FC236}">
                  <a16:creationId xmlns:a16="http://schemas.microsoft.com/office/drawing/2014/main" id="{7C0A6548-A7E6-444E-9678-992955163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688" y="621132"/>
              <a:ext cx="1178745" cy="2553948"/>
            </a:xfrm>
            <a:prstGeom prst="rect">
              <a:avLst/>
            </a:prstGeom>
          </p:spPr>
        </p:pic>
        <p:pic>
          <p:nvPicPr>
            <p:cNvPr id="9" name="图片 8">
              <a:extLst>
                <a:ext uri="{FF2B5EF4-FFF2-40B4-BE49-F238E27FC236}">
                  <a16:creationId xmlns:a16="http://schemas.microsoft.com/office/drawing/2014/main" id="{A520599F-1719-4843-A74A-DF14B1E82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9238" y="632661"/>
              <a:ext cx="1173425" cy="2542420"/>
            </a:xfrm>
            <a:prstGeom prst="rect">
              <a:avLst/>
            </a:prstGeom>
          </p:spPr>
        </p:pic>
        <p:pic>
          <p:nvPicPr>
            <p:cNvPr id="11" name="图片 10">
              <a:extLst>
                <a:ext uri="{FF2B5EF4-FFF2-40B4-BE49-F238E27FC236}">
                  <a16:creationId xmlns:a16="http://schemas.microsoft.com/office/drawing/2014/main" id="{68A35A92-0AEF-A14A-B52A-19333749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3389" y="3358482"/>
              <a:ext cx="1178745" cy="2553946"/>
            </a:xfrm>
            <a:prstGeom prst="rect">
              <a:avLst/>
            </a:prstGeom>
          </p:spPr>
        </p:pic>
        <p:pic>
          <p:nvPicPr>
            <p:cNvPr id="13" name="图片 12">
              <a:extLst>
                <a:ext uri="{FF2B5EF4-FFF2-40B4-BE49-F238E27FC236}">
                  <a16:creationId xmlns:a16="http://schemas.microsoft.com/office/drawing/2014/main" id="{7372BD40-9454-2F4D-82A6-CAD284AD3A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7209" y="3358482"/>
              <a:ext cx="1178745" cy="2553946"/>
            </a:xfrm>
            <a:prstGeom prst="rect">
              <a:avLst/>
            </a:prstGeom>
          </p:spPr>
        </p:pic>
        <p:pic>
          <p:nvPicPr>
            <p:cNvPr id="15" name="图片 14">
              <a:extLst>
                <a:ext uri="{FF2B5EF4-FFF2-40B4-BE49-F238E27FC236}">
                  <a16:creationId xmlns:a16="http://schemas.microsoft.com/office/drawing/2014/main" id="{19A1DEDF-A258-E349-BAAB-3168D16984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7209" y="615282"/>
              <a:ext cx="1178744" cy="2553945"/>
            </a:xfrm>
            <a:prstGeom prst="rect">
              <a:avLst/>
            </a:prstGeom>
          </p:spPr>
        </p:pic>
        <p:pic>
          <p:nvPicPr>
            <p:cNvPr id="17" name="图片 16">
              <a:extLst>
                <a:ext uri="{FF2B5EF4-FFF2-40B4-BE49-F238E27FC236}">
                  <a16:creationId xmlns:a16="http://schemas.microsoft.com/office/drawing/2014/main" id="{F59623EA-FAFE-624C-B4F4-1C5E1C0FEB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3919" y="3358483"/>
              <a:ext cx="1178745" cy="2553946"/>
            </a:xfrm>
            <a:prstGeom prst="rect">
              <a:avLst/>
            </a:prstGeom>
          </p:spPr>
        </p:pic>
      </p:grpSp>
      <p:sp>
        <p:nvSpPr>
          <p:cNvPr id="19" name="矩形 18">
            <a:extLst>
              <a:ext uri="{FF2B5EF4-FFF2-40B4-BE49-F238E27FC236}">
                <a16:creationId xmlns:a16="http://schemas.microsoft.com/office/drawing/2014/main" id="{BA491CA3-6115-0A4B-9BB0-EFE9A203D72C}"/>
              </a:ext>
            </a:extLst>
          </p:cNvPr>
          <p:cNvSpPr/>
          <p:nvPr/>
        </p:nvSpPr>
        <p:spPr>
          <a:xfrm>
            <a:off x="6377005" y="3820345"/>
            <a:ext cx="1281547" cy="1042600"/>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20" name="矩形 19">
            <a:extLst>
              <a:ext uri="{FF2B5EF4-FFF2-40B4-BE49-F238E27FC236}">
                <a16:creationId xmlns:a16="http://schemas.microsoft.com/office/drawing/2014/main" id="{522C08DC-E36E-3D40-AACE-A65F08B18F98}"/>
              </a:ext>
            </a:extLst>
          </p:cNvPr>
          <p:cNvSpPr/>
          <p:nvPr/>
        </p:nvSpPr>
        <p:spPr>
          <a:xfrm>
            <a:off x="9867447" y="3610749"/>
            <a:ext cx="1178746" cy="140369"/>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21" name="矩形 20">
            <a:extLst>
              <a:ext uri="{FF2B5EF4-FFF2-40B4-BE49-F238E27FC236}">
                <a16:creationId xmlns:a16="http://schemas.microsoft.com/office/drawing/2014/main" id="{5F1BBCA5-4F6D-E546-8767-DC9755A1A1B7}"/>
              </a:ext>
            </a:extLst>
          </p:cNvPr>
          <p:cNvSpPr/>
          <p:nvPr/>
        </p:nvSpPr>
        <p:spPr>
          <a:xfrm>
            <a:off x="8070824" y="1017189"/>
            <a:ext cx="1281547" cy="701654"/>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22" name="矩形 21">
            <a:extLst>
              <a:ext uri="{FF2B5EF4-FFF2-40B4-BE49-F238E27FC236}">
                <a16:creationId xmlns:a16="http://schemas.microsoft.com/office/drawing/2014/main" id="{0CCD10D7-6239-DF4D-B9CF-1EAD4A695608}"/>
              </a:ext>
            </a:extLst>
          </p:cNvPr>
          <p:cNvSpPr/>
          <p:nvPr/>
        </p:nvSpPr>
        <p:spPr>
          <a:xfrm>
            <a:off x="8070824" y="3667945"/>
            <a:ext cx="1281547" cy="446809"/>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23" name="矩形 22">
            <a:extLst>
              <a:ext uri="{FF2B5EF4-FFF2-40B4-BE49-F238E27FC236}">
                <a16:creationId xmlns:a16="http://schemas.microsoft.com/office/drawing/2014/main" id="{4BD91582-ADAB-494B-A8DD-2B8C4ECC854E}"/>
              </a:ext>
            </a:extLst>
          </p:cNvPr>
          <p:cNvSpPr/>
          <p:nvPr/>
        </p:nvSpPr>
        <p:spPr>
          <a:xfrm>
            <a:off x="8070824" y="1876878"/>
            <a:ext cx="1281547" cy="1089413"/>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24" name="矩形 23">
            <a:extLst>
              <a:ext uri="{FF2B5EF4-FFF2-40B4-BE49-F238E27FC236}">
                <a16:creationId xmlns:a16="http://schemas.microsoft.com/office/drawing/2014/main" id="{CA01D941-C3FB-D344-BF0F-38391EF5D100}"/>
              </a:ext>
            </a:extLst>
          </p:cNvPr>
          <p:cNvSpPr/>
          <p:nvPr/>
        </p:nvSpPr>
        <p:spPr>
          <a:xfrm>
            <a:off x="6419675" y="3134866"/>
            <a:ext cx="1281547" cy="185789"/>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
        <p:nvSpPr>
          <p:cNvPr id="26" name="矩形 25">
            <a:extLst>
              <a:ext uri="{FF2B5EF4-FFF2-40B4-BE49-F238E27FC236}">
                <a16:creationId xmlns:a16="http://schemas.microsoft.com/office/drawing/2014/main" id="{C0D39A03-62F6-4046-80BD-DDB7FD984719}"/>
              </a:ext>
            </a:extLst>
          </p:cNvPr>
          <p:cNvSpPr/>
          <p:nvPr/>
        </p:nvSpPr>
        <p:spPr>
          <a:xfrm>
            <a:off x="9827489" y="1074605"/>
            <a:ext cx="1281547" cy="22340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17849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优秀的</a:t>
            </a:r>
            <a:r>
              <a:rPr lang="en-US" altLang="zh-CN" dirty="0"/>
              <a:t>App</a:t>
            </a:r>
            <a:r>
              <a:rPr lang="zh-CN" altLang="en-US" dirty="0"/>
              <a:t>，兼容性不能太差</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4" name="任意多边形: 形状 13">
            <a:extLst>
              <a:ext uri="{FF2B5EF4-FFF2-40B4-BE49-F238E27FC236}">
                <a16:creationId xmlns:a16="http://schemas.microsoft.com/office/drawing/2014/main" id="{2B7D0559-ECA8-4AEB-89AB-D57AF550F33F}"/>
              </a:ext>
            </a:extLst>
          </p:cNvPr>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a:extLst>
              <a:ext uri="{FF2B5EF4-FFF2-40B4-BE49-F238E27FC236}">
                <a16:creationId xmlns:a16="http://schemas.microsoft.com/office/drawing/2014/main" id="{87182656-C820-45AC-9E3C-F000E9E0A7BB}"/>
              </a:ext>
            </a:extLst>
          </p:cNvPr>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a:extLst>
              <a:ext uri="{FF2B5EF4-FFF2-40B4-BE49-F238E27FC236}">
                <a16:creationId xmlns:a16="http://schemas.microsoft.com/office/drawing/2014/main" id="{1CE89FCA-E427-44C1-98A2-C7413EE3DC0B}"/>
              </a:ext>
            </a:extLst>
          </p:cNvPr>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a:extLst>
              <a:ext uri="{FF2B5EF4-FFF2-40B4-BE49-F238E27FC236}">
                <a16:creationId xmlns:a16="http://schemas.microsoft.com/office/drawing/2014/main" id="{594ECEA2-7BAB-4D44-A622-4276D9232F29}"/>
              </a:ext>
            </a:extLst>
          </p:cNvPr>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a:extLst>
              <a:ext uri="{FF2B5EF4-FFF2-40B4-BE49-F238E27FC236}">
                <a16:creationId xmlns:a16="http://schemas.microsoft.com/office/drawing/2014/main" id="{4FBB9206-CEC9-4DAB-AB4A-DC8E3C93E2BA}"/>
              </a:ext>
            </a:extLst>
          </p:cNvPr>
          <p:cNvSpPr/>
          <p:nvPr/>
        </p:nvSpPr>
        <p:spPr>
          <a:xfrm>
            <a:off x="4050876" y="3927336"/>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a:extLst>
              <a:ext uri="{FF2B5EF4-FFF2-40B4-BE49-F238E27FC236}">
                <a16:creationId xmlns:a16="http://schemas.microsoft.com/office/drawing/2014/main" id="{7011FE2F-1851-455F-9A2E-1B4DF62E0754}"/>
              </a:ext>
            </a:extLst>
          </p:cNvPr>
          <p:cNvSpPr/>
          <p:nvPr/>
        </p:nvSpPr>
        <p:spPr>
          <a:xfrm>
            <a:off x="4212217" y="408120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C84C1AFA-920E-445E-A9B7-0B803356BC27}"/>
              </a:ext>
            </a:extLst>
          </p:cNvPr>
          <p:cNvSpPr txBox="1"/>
          <p:nvPr/>
        </p:nvSpPr>
        <p:spPr>
          <a:xfrm>
            <a:off x="1841563" y="1843086"/>
            <a:ext cx="3874348" cy="1482714"/>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rPr>
              <a:t>Web</a:t>
            </a:r>
            <a:r>
              <a:rPr lang="zh-CN" altLang="en-US" sz="2400" dirty="0">
                <a:solidFill>
                  <a:schemeClr val="tx1">
                    <a:lumMod val="75000"/>
                    <a:lumOff val="25000"/>
                  </a:schemeClr>
                </a:solidFill>
              </a:rPr>
              <a:t>前端支持</a:t>
            </a:r>
            <a:r>
              <a:rPr lang="en-US" altLang="zh-CN" sz="2400" dirty="0">
                <a:solidFill>
                  <a:schemeClr val="tx1">
                    <a:lumMod val="75000"/>
                    <a:lumOff val="25000"/>
                  </a:schemeClr>
                </a:solidFill>
              </a:rPr>
              <a:t>Chrome,</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Safari, Edge, FireFox, IE8+</a:t>
            </a:r>
            <a:r>
              <a:rPr lang="zh-CN" altLang="en-US" sz="2400" dirty="0">
                <a:solidFill>
                  <a:schemeClr val="tx1">
                    <a:lumMod val="75000"/>
                    <a:lumOff val="25000"/>
                  </a:schemeClr>
                </a:solidFill>
              </a:rPr>
              <a:t>等主流浏览器。</a:t>
            </a:r>
          </a:p>
        </p:txBody>
      </p:sp>
      <p:sp>
        <p:nvSpPr>
          <p:cNvPr id="39" name="文本框 38">
            <a:extLst>
              <a:ext uri="{FF2B5EF4-FFF2-40B4-BE49-F238E27FC236}">
                <a16:creationId xmlns:a16="http://schemas.microsoft.com/office/drawing/2014/main" id="{CBA1D270-271E-4CE3-A3B9-DF9DA64CAC67}"/>
              </a:ext>
            </a:extLst>
          </p:cNvPr>
          <p:cNvSpPr txBox="1"/>
          <p:nvPr/>
        </p:nvSpPr>
        <p:spPr>
          <a:xfrm>
            <a:off x="4342167" y="4372683"/>
            <a:ext cx="3874348" cy="1485278"/>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rPr>
              <a:t>Web</a:t>
            </a:r>
            <a:r>
              <a:rPr lang="zh-CN" altLang="en-US" sz="2400" dirty="0">
                <a:solidFill>
                  <a:schemeClr val="tx1">
                    <a:lumMod val="75000"/>
                    <a:lumOff val="25000"/>
                  </a:schemeClr>
                </a:solidFill>
              </a:rPr>
              <a:t>前端支持</a:t>
            </a:r>
            <a:r>
              <a:rPr lang="en-US" altLang="zh-CN" sz="2400" dirty="0">
                <a:solidFill>
                  <a:schemeClr val="tx1">
                    <a:lumMod val="75000"/>
                    <a:lumOff val="25000"/>
                  </a:schemeClr>
                </a:solidFill>
              </a:rPr>
              <a:t>Chrome</a:t>
            </a:r>
            <a:r>
              <a:rPr lang="zh-CN" altLang="en-US" sz="2400" dirty="0">
                <a:solidFill>
                  <a:schemeClr val="tx1">
                    <a:lumMod val="75000"/>
                    <a:lumOff val="25000"/>
                  </a:schemeClr>
                </a:solidFill>
              </a:rPr>
              <a:t>移动，多种移动操作系统的手机浏览器。</a:t>
            </a:r>
          </a:p>
        </p:txBody>
      </p:sp>
      <p:sp>
        <p:nvSpPr>
          <p:cNvPr id="41" name="文本框 40">
            <a:extLst>
              <a:ext uri="{FF2B5EF4-FFF2-40B4-BE49-F238E27FC236}">
                <a16:creationId xmlns:a16="http://schemas.microsoft.com/office/drawing/2014/main" id="{C0217811-35CE-4C8D-B381-AA9647FCC4B3}"/>
              </a:ext>
            </a:extLst>
          </p:cNvPr>
          <p:cNvSpPr txBox="1"/>
          <p:nvPr/>
        </p:nvSpPr>
        <p:spPr>
          <a:xfrm>
            <a:off x="6751325" y="1842721"/>
            <a:ext cx="3874348" cy="1482714"/>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手机</a:t>
            </a:r>
            <a:r>
              <a:rPr lang="en-US" altLang="zh-CN" sz="2400" dirty="0">
                <a:solidFill>
                  <a:schemeClr val="tx1">
                    <a:lumMod val="75000"/>
                    <a:lumOff val="25000"/>
                  </a:schemeClr>
                </a:solidFill>
              </a:rPr>
              <a:t>App</a:t>
            </a:r>
            <a:r>
              <a:rPr lang="zh-CN" altLang="en-US" sz="2400" dirty="0">
                <a:solidFill>
                  <a:schemeClr val="tx1">
                    <a:lumMod val="75000"/>
                    <a:lumOff val="25000"/>
                  </a:schemeClr>
                </a:solidFill>
              </a:rPr>
              <a:t>端支持</a:t>
            </a:r>
            <a:r>
              <a:rPr lang="en-US" altLang="zh-CN" sz="2400" dirty="0">
                <a:solidFill>
                  <a:schemeClr val="tx1">
                    <a:lumMod val="75000"/>
                    <a:lumOff val="25000"/>
                  </a:schemeClr>
                </a:solidFill>
              </a:rPr>
              <a:t>Harmony OS, Android, IOS</a:t>
            </a:r>
            <a:r>
              <a:rPr lang="zh-CN" altLang="en-US" sz="2400" dirty="0">
                <a:solidFill>
                  <a:schemeClr val="tx1">
                    <a:lumMod val="75000"/>
                    <a:lumOff val="25000"/>
                  </a:schemeClr>
                </a:solidFill>
              </a:rPr>
              <a:t>等主流操作系统。</a:t>
            </a:r>
          </a:p>
        </p:txBody>
      </p:sp>
      <p:sp>
        <p:nvSpPr>
          <p:cNvPr id="42" name="right-quote-sign_36811">
            <a:extLst>
              <a:ext uri="{FF2B5EF4-FFF2-40B4-BE49-F238E27FC236}">
                <a16:creationId xmlns:a16="http://schemas.microsoft.com/office/drawing/2014/main" id="{3115C82B-325B-4914-8129-4EB98C205076}"/>
              </a:ext>
            </a:extLst>
          </p:cNvPr>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a:extLst>
              <a:ext uri="{FF2B5EF4-FFF2-40B4-BE49-F238E27FC236}">
                <a16:creationId xmlns:a16="http://schemas.microsoft.com/office/drawing/2014/main" id="{B6758077-78D8-4D6E-B64E-2130F7C22DB9}"/>
              </a:ext>
            </a:extLst>
          </p:cNvPr>
          <p:cNvSpPr>
            <a:spLocks noChangeAspect="1"/>
          </p:cNvSpPr>
          <p:nvPr/>
        </p:nvSpPr>
        <p:spPr bwMode="auto">
          <a:xfrm>
            <a:off x="7981737" y="574069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a:extLst>
              <a:ext uri="{FF2B5EF4-FFF2-40B4-BE49-F238E27FC236}">
                <a16:creationId xmlns:a16="http://schemas.microsoft.com/office/drawing/2014/main" id="{51811E91-3B8B-4A80-B168-32A5F6A23BB9}"/>
              </a:ext>
            </a:extLst>
          </p:cNvPr>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47327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紧密的组内协作</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1" name="矩形 30">
            <a:extLst>
              <a:ext uri="{FF2B5EF4-FFF2-40B4-BE49-F238E27FC236}">
                <a16:creationId xmlns:a16="http://schemas.microsoft.com/office/drawing/2014/main" id="{684E9855-0285-4D7A-A6B6-F56324DA905F}"/>
              </a:ext>
            </a:extLst>
          </p:cNvPr>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731351" y="2672867"/>
            <a:ext cx="4626997" cy="1485278"/>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我们使用</a:t>
            </a:r>
            <a:r>
              <a:rPr lang="en-US" altLang="zh-CN" sz="2400" dirty="0">
                <a:solidFill>
                  <a:schemeClr val="tx1">
                    <a:lumMod val="75000"/>
                    <a:lumOff val="25000"/>
                  </a:schemeClr>
                </a:solidFill>
              </a:rPr>
              <a:t>Huawei Dev</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Scrum</a:t>
            </a:r>
            <a:r>
              <a:rPr lang="zh-CN" altLang="en-US" sz="2400" dirty="0">
                <a:solidFill>
                  <a:schemeClr val="tx1">
                    <a:lumMod val="75000"/>
                    <a:lumOff val="25000"/>
                  </a:schemeClr>
                </a:solidFill>
              </a:rPr>
              <a:t>协作开发。共近</a:t>
            </a:r>
            <a:r>
              <a:rPr lang="en-US" altLang="zh-CN" sz="2400" dirty="0">
                <a:solidFill>
                  <a:schemeClr val="tx1">
                    <a:lumMod val="75000"/>
                    <a:lumOff val="25000"/>
                  </a:schemeClr>
                </a:solidFill>
              </a:rPr>
              <a:t>900</a:t>
            </a:r>
            <a:r>
              <a:rPr lang="zh-CN" altLang="en-US" sz="2400" dirty="0">
                <a:solidFill>
                  <a:schemeClr val="tx1">
                    <a:lumMod val="75000"/>
                    <a:lumOff val="25000"/>
                  </a:schemeClr>
                </a:solidFill>
              </a:rPr>
              <a:t>次</a:t>
            </a:r>
            <a:r>
              <a:rPr lang="en-US" altLang="zh-CN" sz="2400" dirty="0">
                <a:solidFill>
                  <a:schemeClr val="tx1">
                    <a:lumMod val="75000"/>
                    <a:lumOff val="25000"/>
                  </a:schemeClr>
                </a:solidFill>
              </a:rPr>
              <a:t>Commit</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160</a:t>
            </a:r>
            <a:r>
              <a:rPr lang="zh-CN" altLang="en-US" sz="2400" dirty="0">
                <a:solidFill>
                  <a:schemeClr val="tx1">
                    <a:lumMod val="75000"/>
                    <a:lumOff val="25000"/>
                  </a:schemeClr>
                </a:solidFill>
              </a:rPr>
              <a:t>次</a:t>
            </a:r>
            <a:r>
              <a:rPr lang="en-US" altLang="zh-CN" sz="2400" dirty="0">
                <a:solidFill>
                  <a:schemeClr val="tx1">
                    <a:lumMod val="75000"/>
                    <a:lumOff val="25000"/>
                  </a:schemeClr>
                </a:solidFill>
              </a:rPr>
              <a:t>Pull Request</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3</a:t>
            </a:r>
            <a:r>
              <a:rPr lang="zh-CN" altLang="en-US" sz="2400" dirty="0">
                <a:solidFill>
                  <a:schemeClr val="tx1">
                    <a:lumMod val="75000"/>
                    <a:lumOff val="25000"/>
                  </a:schemeClr>
                </a:solidFill>
              </a:rPr>
              <a:t>次迭代。</a:t>
            </a: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a:extLst>
              <a:ext uri="{FF2B5EF4-FFF2-40B4-BE49-F238E27FC236}">
                <a16:creationId xmlns:a16="http://schemas.microsoft.com/office/drawing/2014/main" id="{ED8034A4-09B2-43D3-831F-37A678ABD52E}"/>
              </a:ext>
            </a:extLst>
          </p:cNvPr>
          <p:cNvPicPr>
            <a:picLocks noChangeAspect="1"/>
          </p:cNvPicPr>
          <p:nvPr/>
        </p:nvPicPr>
        <p:blipFill>
          <a:blip r:embed="rId2"/>
          <a:stretch>
            <a:fillRect/>
          </a:stretch>
        </p:blipFill>
        <p:spPr>
          <a:xfrm>
            <a:off x="384763" y="945956"/>
            <a:ext cx="5429916" cy="2594566"/>
          </a:xfrm>
          <a:prstGeom prst="rect">
            <a:avLst/>
          </a:prstGeom>
        </p:spPr>
      </p:pic>
      <p:pic>
        <p:nvPicPr>
          <p:cNvPr id="9" name="图片 8">
            <a:extLst>
              <a:ext uri="{FF2B5EF4-FFF2-40B4-BE49-F238E27FC236}">
                <a16:creationId xmlns:a16="http://schemas.microsoft.com/office/drawing/2014/main" id="{108A58AB-FCF5-4479-A973-253B0A29B2D1}"/>
              </a:ext>
            </a:extLst>
          </p:cNvPr>
          <p:cNvPicPr>
            <a:picLocks noChangeAspect="1"/>
          </p:cNvPicPr>
          <p:nvPr/>
        </p:nvPicPr>
        <p:blipFill>
          <a:blip r:embed="rId3"/>
          <a:stretch>
            <a:fillRect/>
          </a:stretch>
        </p:blipFill>
        <p:spPr>
          <a:xfrm>
            <a:off x="384763" y="3554644"/>
            <a:ext cx="5249008" cy="2372056"/>
          </a:xfrm>
          <a:prstGeom prst="rect">
            <a:avLst/>
          </a:prstGeom>
        </p:spPr>
      </p:pic>
    </p:spTree>
    <p:extLst>
      <p:ext uri="{BB962C8B-B14F-4D97-AF65-F5344CB8AC3E}">
        <p14:creationId xmlns:p14="http://schemas.microsoft.com/office/powerpoint/2010/main" val="3403703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1075351" y="43657"/>
            <a:ext cx="8684469" cy="598488"/>
          </a:xfrm>
        </p:spPr>
        <p:txBody>
          <a:bodyPr/>
          <a:lstStyle/>
          <a:p>
            <a:r>
              <a:rPr lang="zh-CN" altLang="en-US" dirty="0"/>
              <a:t>稳定执行的流水线持续交付</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1" name="矩形 30">
            <a:extLst>
              <a:ext uri="{FF2B5EF4-FFF2-40B4-BE49-F238E27FC236}">
                <a16:creationId xmlns:a16="http://schemas.microsoft.com/office/drawing/2014/main" id="{684E9855-0285-4D7A-A6B6-F56324DA905F}"/>
              </a:ext>
            </a:extLst>
          </p:cNvPr>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869745" y="2093322"/>
            <a:ext cx="4626997" cy="2837828"/>
          </a:xfrm>
          <a:prstGeom prst="rect">
            <a:avLst/>
          </a:prstGeom>
          <a:noFill/>
        </p:spPr>
        <p:txBody>
          <a:bodyPr wrap="square" rtlCol="0">
            <a:spAutoFit/>
          </a:bodyPr>
          <a:lstStyle/>
          <a:p>
            <a:pPr>
              <a:lnSpc>
                <a:spcPct val="130000"/>
              </a:lnSpc>
            </a:pPr>
            <a:r>
              <a:rPr lang="en-US" altLang="zh-CN" sz="2800" b="1" dirty="0">
                <a:solidFill>
                  <a:schemeClr val="tx1">
                    <a:lumMod val="75000"/>
                    <a:lumOff val="25000"/>
                  </a:schemeClr>
                </a:solidFill>
              </a:rPr>
              <a:t>CI/CD:</a:t>
            </a:r>
          </a:p>
          <a:p>
            <a:pPr>
              <a:lnSpc>
                <a:spcPct val="130000"/>
              </a:lnSpc>
            </a:pPr>
            <a:r>
              <a:rPr lang="en-US" altLang="zh-CN" sz="2800" b="1" dirty="0">
                <a:solidFill>
                  <a:schemeClr val="tx1">
                    <a:lumMod val="75000"/>
                    <a:lumOff val="25000"/>
                  </a:schemeClr>
                </a:solidFill>
              </a:rPr>
              <a:t>Java</a:t>
            </a:r>
            <a:r>
              <a:rPr lang="zh-CN" altLang="en-US" sz="2800" b="1" dirty="0">
                <a:solidFill>
                  <a:schemeClr val="tx1">
                    <a:lumMod val="75000"/>
                    <a:lumOff val="25000"/>
                  </a:schemeClr>
                </a:solidFill>
              </a:rPr>
              <a:t>后端和</a:t>
            </a:r>
            <a:r>
              <a:rPr lang="en-US" altLang="zh-CN" sz="2800" b="1" dirty="0">
                <a:solidFill>
                  <a:schemeClr val="tx1">
                    <a:lumMod val="75000"/>
                    <a:lumOff val="25000"/>
                  </a:schemeClr>
                </a:solidFill>
              </a:rPr>
              <a:t>Ant Pro</a:t>
            </a:r>
            <a:r>
              <a:rPr lang="zh-CN" altLang="en-US" sz="2800" b="1" dirty="0">
                <a:solidFill>
                  <a:schemeClr val="tx1">
                    <a:lumMod val="75000"/>
                    <a:lumOff val="25000"/>
                  </a:schemeClr>
                </a:solidFill>
              </a:rPr>
              <a:t>前端每日流水线自动交付。至今已经各自成功交付了</a:t>
            </a:r>
            <a:r>
              <a:rPr lang="en-US" altLang="zh-CN" sz="2800" b="1" dirty="0">
                <a:solidFill>
                  <a:schemeClr val="tx1">
                    <a:lumMod val="75000"/>
                    <a:lumOff val="25000"/>
                  </a:schemeClr>
                </a:solidFill>
              </a:rPr>
              <a:t>114</a:t>
            </a:r>
            <a:r>
              <a:rPr lang="zh-CN" altLang="en-US" sz="2800" b="1" dirty="0">
                <a:solidFill>
                  <a:schemeClr val="tx1">
                    <a:lumMod val="75000"/>
                    <a:lumOff val="25000"/>
                  </a:schemeClr>
                </a:solidFill>
              </a:rPr>
              <a:t>次和</a:t>
            </a:r>
            <a:r>
              <a:rPr lang="en-US" altLang="zh-CN" sz="2800" b="1" dirty="0">
                <a:solidFill>
                  <a:schemeClr val="tx1">
                    <a:lumMod val="75000"/>
                    <a:lumOff val="25000"/>
                  </a:schemeClr>
                </a:solidFill>
              </a:rPr>
              <a:t>24</a:t>
            </a:r>
            <a:r>
              <a:rPr lang="zh-CN" altLang="en-US" sz="2800" b="1" dirty="0">
                <a:solidFill>
                  <a:schemeClr val="tx1">
                    <a:lumMod val="75000"/>
                    <a:lumOff val="25000"/>
                  </a:schemeClr>
                </a:solidFill>
              </a:rPr>
              <a:t>次。</a:t>
            </a:r>
            <a:endParaRPr lang="zh-CN" altLang="en-US" sz="2400" dirty="0">
              <a:solidFill>
                <a:schemeClr val="tx1">
                  <a:lumMod val="75000"/>
                  <a:lumOff val="25000"/>
                </a:schemeClr>
              </a:solidFill>
            </a:endParaRP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a:extLst>
              <a:ext uri="{FF2B5EF4-FFF2-40B4-BE49-F238E27FC236}">
                <a16:creationId xmlns:a16="http://schemas.microsoft.com/office/drawing/2014/main" id="{8AF5D6AF-5245-44B0-B545-4810476EC19A}"/>
              </a:ext>
            </a:extLst>
          </p:cNvPr>
          <p:cNvPicPr>
            <a:picLocks noChangeAspect="1"/>
          </p:cNvPicPr>
          <p:nvPr/>
        </p:nvPicPr>
        <p:blipFill>
          <a:blip r:embed="rId2"/>
          <a:stretch>
            <a:fillRect/>
          </a:stretch>
        </p:blipFill>
        <p:spPr>
          <a:xfrm>
            <a:off x="0" y="5387502"/>
            <a:ext cx="12192000" cy="1450960"/>
          </a:xfrm>
          <a:prstGeom prst="rect">
            <a:avLst/>
          </a:prstGeom>
        </p:spPr>
      </p:pic>
      <p:pic>
        <p:nvPicPr>
          <p:cNvPr id="9" name="图片 8">
            <a:extLst>
              <a:ext uri="{FF2B5EF4-FFF2-40B4-BE49-F238E27FC236}">
                <a16:creationId xmlns:a16="http://schemas.microsoft.com/office/drawing/2014/main" id="{D46E4DC0-8715-4A87-AB8D-C3035C4839C5}"/>
              </a:ext>
            </a:extLst>
          </p:cNvPr>
          <p:cNvPicPr>
            <a:picLocks noChangeAspect="1"/>
          </p:cNvPicPr>
          <p:nvPr/>
        </p:nvPicPr>
        <p:blipFill>
          <a:blip r:embed="rId3"/>
          <a:stretch>
            <a:fillRect/>
          </a:stretch>
        </p:blipFill>
        <p:spPr>
          <a:xfrm>
            <a:off x="319057" y="1683594"/>
            <a:ext cx="2903600" cy="2048651"/>
          </a:xfrm>
          <a:prstGeom prst="rect">
            <a:avLst/>
          </a:prstGeom>
        </p:spPr>
      </p:pic>
      <p:pic>
        <p:nvPicPr>
          <p:cNvPr id="11" name="图片 10">
            <a:extLst>
              <a:ext uri="{FF2B5EF4-FFF2-40B4-BE49-F238E27FC236}">
                <a16:creationId xmlns:a16="http://schemas.microsoft.com/office/drawing/2014/main" id="{01B3168D-33A6-48F0-A954-1A87D800785B}"/>
              </a:ext>
            </a:extLst>
          </p:cNvPr>
          <p:cNvPicPr>
            <a:picLocks noChangeAspect="1"/>
          </p:cNvPicPr>
          <p:nvPr/>
        </p:nvPicPr>
        <p:blipFill>
          <a:blip r:embed="rId4"/>
          <a:stretch>
            <a:fillRect/>
          </a:stretch>
        </p:blipFill>
        <p:spPr>
          <a:xfrm>
            <a:off x="2536095" y="2968736"/>
            <a:ext cx="3278584" cy="2261654"/>
          </a:xfrm>
          <a:prstGeom prst="rect">
            <a:avLst/>
          </a:prstGeom>
        </p:spPr>
      </p:pic>
    </p:spTree>
    <p:extLst>
      <p:ext uri="{BB962C8B-B14F-4D97-AF65-F5344CB8AC3E}">
        <p14:creationId xmlns:p14="http://schemas.microsoft.com/office/powerpoint/2010/main" val="3583857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ECS</a:t>
            </a:r>
            <a:r>
              <a:rPr lang="zh-CN" altLang="en-US" dirty="0"/>
              <a:t>的日志流</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1" name="矩形 30">
            <a:extLst>
              <a:ext uri="{FF2B5EF4-FFF2-40B4-BE49-F238E27FC236}">
                <a16:creationId xmlns:a16="http://schemas.microsoft.com/office/drawing/2014/main" id="{684E9855-0285-4D7A-A6B6-F56324DA905F}"/>
              </a:ext>
            </a:extLst>
          </p:cNvPr>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869745" y="2093322"/>
            <a:ext cx="4626997" cy="2923108"/>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rPr>
              <a:t>ECS</a:t>
            </a:r>
            <a:r>
              <a:rPr lang="zh-CN" altLang="en-US" sz="2400" dirty="0">
                <a:solidFill>
                  <a:schemeClr val="tx1">
                    <a:lumMod val="75000"/>
                    <a:lumOff val="25000"/>
                  </a:schemeClr>
                </a:solidFill>
              </a:rPr>
              <a:t>监控：</a:t>
            </a:r>
            <a:endParaRPr lang="en-US" altLang="zh-CN" sz="2400" dirty="0">
              <a:solidFill>
                <a:schemeClr val="tx1">
                  <a:lumMod val="75000"/>
                  <a:lumOff val="25000"/>
                </a:schemeClr>
              </a:solidFill>
            </a:endParaRPr>
          </a:p>
          <a:p>
            <a:pPr>
              <a:lnSpc>
                <a:spcPct val="130000"/>
              </a:lnSpc>
            </a:pPr>
            <a:r>
              <a:rPr lang="en-US" altLang="zh-CN" sz="2400" dirty="0">
                <a:solidFill>
                  <a:schemeClr val="tx1">
                    <a:lumMod val="75000"/>
                    <a:lumOff val="25000"/>
                  </a:schemeClr>
                </a:solidFill>
              </a:rPr>
              <a:t>MySQL</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ECS</a:t>
            </a:r>
            <a:r>
              <a:rPr lang="zh-CN" altLang="en-US" sz="2400" dirty="0">
                <a:solidFill>
                  <a:schemeClr val="tx1">
                    <a:lumMod val="75000"/>
                    <a:lumOff val="25000"/>
                  </a:schemeClr>
                </a:solidFill>
              </a:rPr>
              <a:t>建立了错误日志流和慢日志流，帮助我们提高效率。</a:t>
            </a:r>
            <a:r>
              <a:rPr lang="en-US" altLang="zh-CN" sz="2400" dirty="0" err="1">
                <a:solidFill>
                  <a:schemeClr val="tx1">
                    <a:lumMod val="75000"/>
                    <a:lumOff val="25000"/>
                  </a:schemeClr>
                </a:solidFill>
              </a:rPr>
              <a:t>SpringBoot</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Log</a:t>
            </a:r>
            <a:r>
              <a:rPr lang="zh-CN" altLang="en-US" sz="2400" dirty="0">
                <a:solidFill>
                  <a:schemeClr val="tx1">
                    <a:lumMod val="75000"/>
                    <a:lumOff val="25000"/>
                  </a:schemeClr>
                </a:solidFill>
              </a:rPr>
              <a:t>日志流帮我们监控后端服务。</a:t>
            </a:r>
            <a:r>
              <a:rPr lang="en-US" altLang="zh-CN" sz="2400" dirty="0">
                <a:solidFill>
                  <a:schemeClr val="tx1">
                    <a:lumMod val="75000"/>
                    <a:lumOff val="25000"/>
                  </a:schemeClr>
                </a:solidFill>
              </a:rPr>
              <a:t>ECS</a:t>
            </a:r>
            <a:r>
              <a:rPr lang="zh-CN" altLang="en-US" sz="2400" dirty="0">
                <a:solidFill>
                  <a:schemeClr val="tx1">
                    <a:lumMod val="75000"/>
                    <a:lumOff val="25000"/>
                  </a:schemeClr>
                </a:solidFill>
              </a:rPr>
              <a:t>探针则可以分析性能瓶颈。</a:t>
            </a: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3" name="图片 2">
            <a:extLst>
              <a:ext uri="{FF2B5EF4-FFF2-40B4-BE49-F238E27FC236}">
                <a16:creationId xmlns:a16="http://schemas.microsoft.com/office/drawing/2014/main" id="{845E17CB-58D4-49AB-AF58-D837DA659124}"/>
              </a:ext>
            </a:extLst>
          </p:cNvPr>
          <p:cNvPicPr>
            <a:picLocks noChangeAspect="1"/>
          </p:cNvPicPr>
          <p:nvPr/>
        </p:nvPicPr>
        <p:blipFill>
          <a:blip r:embed="rId2"/>
          <a:stretch>
            <a:fillRect/>
          </a:stretch>
        </p:blipFill>
        <p:spPr>
          <a:xfrm>
            <a:off x="128087" y="2521269"/>
            <a:ext cx="5963482" cy="2067213"/>
          </a:xfrm>
          <a:prstGeom prst="rect">
            <a:avLst/>
          </a:prstGeom>
        </p:spPr>
      </p:pic>
      <p:pic>
        <p:nvPicPr>
          <p:cNvPr id="8" name="图片 7">
            <a:extLst>
              <a:ext uri="{FF2B5EF4-FFF2-40B4-BE49-F238E27FC236}">
                <a16:creationId xmlns:a16="http://schemas.microsoft.com/office/drawing/2014/main" id="{9BB19DC6-4802-4FAA-868A-F7380BCD659B}"/>
              </a:ext>
            </a:extLst>
          </p:cNvPr>
          <p:cNvPicPr>
            <a:picLocks noChangeAspect="1"/>
          </p:cNvPicPr>
          <p:nvPr/>
        </p:nvPicPr>
        <p:blipFill>
          <a:blip r:embed="rId3"/>
          <a:stretch>
            <a:fillRect/>
          </a:stretch>
        </p:blipFill>
        <p:spPr>
          <a:xfrm>
            <a:off x="59678" y="2208014"/>
            <a:ext cx="12063781" cy="2771731"/>
          </a:xfrm>
          <a:prstGeom prst="rect">
            <a:avLst/>
          </a:prstGeom>
        </p:spPr>
      </p:pic>
    </p:spTree>
    <p:extLst>
      <p:ext uri="{BB962C8B-B14F-4D97-AF65-F5344CB8AC3E}">
        <p14:creationId xmlns:p14="http://schemas.microsoft.com/office/powerpoint/2010/main" val="16422141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xit"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A7A2B30B-87E8-4BD9-8883-0A8202CEC822}"/>
              </a:ext>
            </a:extLst>
          </p:cNvPr>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99B5B53-89E7-4363-90B4-4B16A9F0A3FA}"/>
              </a:ext>
            </a:extLst>
          </p:cNvPr>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D71C9D21-DC31-41A5-9F7B-E4DD6EF7241B}"/>
              </a:ext>
            </a:extLst>
          </p:cNvPr>
          <p:cNvSpPr/>
          <p:nvPr/>
        </p:nvSpPr>
        <p:spPr>
          <a:xfrm>
            <a:off x="3096232"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F8E2D6BA-FDFD-4C46-BFF8-4E018C3EC625}"/>
              </a:ext>
            </a:extLst>
          </p:cNvPr>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AED9497-70EB-4AB6-97C6-FF5AD92E1B67}"/>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sp>
        <p:nvSpPr>
          <p:cNvPr id="19" name="文本框 18">
            <a:extLst>
              <a:ext uri="{FF2B5EF4-FFF2-40B4-BE49-F238E27FC236}">
                <a16:creationId xmlns:a16="http://schemas.microsoft.com/office/drawing/2014/main" id="{A1F1C854-0021-43D3-888B-64AA16246AE1}"/>
              </a:ext>
            </a:extLst>
          </p:cNvPr>
          <p:cNvSpPr txBox="1"/>
          <p:nvPr/>
        </p:nvSpPr>
        <p:spPr>
          <a:xfrm>
            <a:off x="317500" y="1419298"/>
            <a:ext cx="1757876" cy="1200329"/>
          </a:xfrm>
          <a:prstGeom prst="rect">
            <a:avLst/>
          </a:prstGeom>
          <a:noFill/>
        </p:spPr>
        <p:txBody>
          <a:bodyPr wrap="square" rtlCol="0">
            <a:spAutoFit/>
          </a:bodyPr>
          <a:lstStyle/>
          <a:p>
            <a:r>
              <a:rPr lang="en-US" altLang="zh-CN" sz="7200" b="1" dirty="0">
                <a:solidFill>
                  <a:schemeClr val="bg2">
                    <a:lumMod val="50000"/>
                  </a:schemeClr>
                </a:solidFill>
                <a:latin typeface="+mj-ea"/>
                <a:ea typeface="+mj-ea"/>
              </a:rPr>
              <a:t>01</a:t>
            </a:r>
            <a:endParaRPr lang="zh-CN" altLang="en-US" sz="7200" b="1" dirty="0">
              <a:solidFill>
                <a:schemeClr val="bg2">
                  <a:lumMod val="50000"/>
                </a:schemeClr>
              </a:solidFill>
              <a:latin typeface="+mj-ea"/>
              <a:ea typeface="+mj-ea"/>
            </a:endParaRPr>
          </a:p>
        </p:txBody>
      </p:sp>
      <p:sp>
        <p:nvSpPr>
          <p:cNvPr id="20" name="文本框 19">
            <a:extLst>
              <a:ext uri="{FF2B5EF4-FFF2-40B4-BE49-F238E27FC236}">
                <a16:creationId xmlns:a16="http://schemas.microsoft.com/office/drawing/2014/main" id="{277956D1-C2C8-41E9-8553-55DA18366DA9}"/>
              </a:ext>
            </a:extLst>
          </p:cNvPr>
          <p:cNvSpPr txBox="1"/>
          <p:nvPr/>
        </p:nvSpPr>
        <p:spPr>
          <a:xfrm>
            <a:off x="3390900" y="1422400"/>
            <a:ext cx="1228725" cy="1200329"/>
          </a:xfrm>
          <a:prstGeom prst="rect">
            <a:avLst/>
          </a:prstGeom>
          <a:noFill/>
        </p:spPr>
        <p:txBody>
          <a:bodyPr wrap="square" rtlCol="0">
            <a:spAutoFit/>
          </a:bodyPr>
          <a:lstStyle/>
          <a:p>
            <a:r>
              <a:rPr lang="en-US" altLang="zh-CN" sz="7200" b="1" dirty="0">
                <a:solidFill>
                  <a:schemeClr val="bg1"/>
                </a:solidFill>
              </a:rPr>
              <a:t>02</a:t>
            </a:r>
            <a:endParaRPr lang="zh-CN" altLang="en-US" sz="7200" b="1" dirty="0">
              <a:solidFill>
                <a:schemeClr val="bg1"/>
              </a:solidFill>
            </a:endParaRPr>
          </a:p>
        </p:txBody>
      </p:sp>
      <p:sp>
        <p:nvSpPr>
          <p:cNvPr id="21" name="文本框 20">
            <a:extLst>
              <a:ext uri="{FF2B5EF4-FFF2-40B4-BE49-F238E27FC236}">
                <a16:creationId xmlns:a16="http://schemas.microsoft.com/office/drawing/2014/main" id="{2FF454A7-E847-489B-8290-9B9919A42B79}"/>
              </a:ext>
            </a:extLst>
          </p:cNvPr>
          <p:cNvSpPr txBox="1"/>
          <p:nvPr/>
        </p:nvSpPr>
        <p:spPr>
          <a:xfrm>
            <a:off x="6375572" y="1419299"/>
            <a:ext cx="1584325" cy="1200329"/>
          </a:xfrm>
          <a:prstGeom prst="rect">
            <a:avLst/>
          </a:prstGeom>
          <a:noFill/>
        </p:spPr>
        <p:txBody>
          <a:bodyPr wrap="square" rtlCol="0">
            <a:spAutoFit/>
          </a:bodyPr>
          <a:lstStyle/>
          <a:p>
            <a:r>
              <a:rPr lang="en-US" altLang="zh-CN" sz="7200" b="1" dirty="0">
                <a:solidFill>
                  <a:schemeClr val="bg2">
                    <a:lumMod val="50000"/>
                  </a:schemeClr>
                </a:solidFill>
              </a:rPr>
              <a:t>03</a:t>
            </a:r>
            <a:endParaRPr lang="zh-CN" altLang="en-US" sz="7200" b="1" dirty="0">
              <a:solidFill>
                <a:schemeClr val="bg2">
                  <a:lumMod val="50000"/>
                </a:schemeClr>
              </a:solidFill>
            </a:endParaRPr>
          </a:p>
        </p:txBody>
      </p:sp>
      <p:sp>
        <p:nvSpPr>
          <p:cNvPr id="22" name="文本框 21">
            <a:extLst>
              <a:ext uri="{FF2B5EF4-FFF2-40B4-BE49-F238E27FC236}">
                <a16:creationId xmlns:a16="http://schemas.microsoft.com/office/drawing/2014/main" id="{6A9D83B9-3C0F-40BD-A8BB-68AC99102E98}"/>
              </a:ext>
            </a:extLst>
          </p:cNvPr>
          <p:cNvSpPr txBox="1"/>
          <p:nvPr/>
        </p:nvSpPr>
        <p:spPr>
          <a:xfrm>
            <a:off x="948055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04</a:t>
            </a:r>
            <a:endParaRPr lang="zh-CN" altLang="en-US" sz="7200" b="1" dirty="0">
              <a:solidFill>
                <a:schemeClr val="bg2">
                  <a:lumMod val="50000"/>
                </a:schemeClr>
              </a:solidFill>
            </a:endParaRPr>
          </a:p>
        </p:txBody>
      </p:sp>
      <p:sp>
        <p:nvSpPr>
          <p:cNvPr id="23" name="文本框 22">
            <a:extLst>
              <a:ext uri="{FF2B5EF4-FFF2-40B4-BE49-F238E27FC236}">
                <a16:creationId xmlns:a16="http://schemas.microsoft.com/office/drawing/2014/main" id="{578D8D65-49BA-47AB-BB79-2CC54A7BAC80}"/>
              </a:ext>
            </a:extLst>
          </p:cNvPr>
          <p:cNvSpPr txBox="1"/>
          <p:nvPr/>
        </p:nvSpPr>
        <p:spPr>
          <a:xfrm>
            <a:off x="245082" y="2782669"/>
            <a:ext cx="2203450" cy="646331"/>
          </a:xfrm>
          <a:prstGeom prst="rect">
            <a:avLst/>
          </a:prstGeom>
          <a:noFill/>
        </p:spPr>
        <p:txBody>
          <a:bodyPr wrap="square" rtlCol="0">
            <a:spAutoFit/>
          </a:bodyPr>
          <a:lstStyle/>
          <a:p>
            <a:pPr algn="ctr"/>
            <a:r>
              <a:rPr lang="zh-CN" altLang="en-US" sz="3600" b="1" dirty="0">
                <a:solidFill>
                  <a:schemeClr val="bg2">
                    <a:lumMod val="50000"/>
                  </a:schemeClr>
                </a:solidFill>
                <a:latin typeface="+mj-ea"/>
                <a:ea typeface="+mj-ea"/>
              </a:rPr>
              <a:t>实机演示</a:t>
            </a:r>
          </a:p>
        </p:txBody>
      </p:sp>
      <p:sp>
        <p:nvSpPr>
          <p:cNvPr id="24" name="文本框 23">
            <a:extLst>
              <a:ext uri="{FF2B5EF4-FFF2-40B4-BE49-F238E27FC236}">
                <a16:creationId xmlns:a16="http://schemas.microsoft.com/office/drawing/2014/main" id="{C412E3D6-0F77-4824-9628-9C83A9B8549D}"/>
              </a:ext>
            </a:extLst>
          </p:cNvPr>
          <p:cNvSpPr txBox="1"/>
          <p:nvPr/>
        </p:nvSpPr>
        <p:spPr>
          <a:xfrm>
            <a:off x="3390900" y="2782669"/>
            <a:ext cx="2057400" cy="646331"/>
          </a:xfrm>
          <a:prstGeom prst="rect">
            <a:avLst/>
          </a:prstGeom>
          <a:noFill/>
        </p:spPr>
        <p:txBody>
          <a:bodyPr wrap="square" rtlCol="0">
            <a:spAutoFit/>
          </a:bodyPr>
          <a:lstStyle/>
          <a:p>
            <a:r>
              <a:rPr lang="zh-CN" altLang="en-US" sz="3600" b="1" dirty="0">
                <a:solidFill>
                  <a:schemeClr val="bg1"/>
                </a:solidFill>
                <a:latin typeface="+mj-ea"/>
                <a:ea typeface="+mj-ea"/>
              </a:rPr>
              <a:t>技术路线</a:t>
            </a:r>
          </a:p>
        </p:txBody>
      </p:sp>
      <p:sp>
        <p:nvSpPr>
          <p:cNvPr id="25" name="文本框 24">
            <a:extLst>
              <a:ext uri="{FF2B5EF4-FFF2-40B4-BE49-F238E27FC236}">
                <a16:creationId xmlns:a16="http://schemas.microsoft.com/office/drawing/2014/main" id="{323930A4-9104-4413-A12E-0BC20C924E31}"/>
              </a:ext>
            </a:extLst>
          </p:cNvPr>
          <p:cNvSpPr txBox="1"/>
          <p:nvPr/>
        </p:nvSpPr>
        <p:spPr>
          <a:xfrm>
            <a:off x="6439284" y="2711305"/>
            <a:ext cx="2184400" cy="700769"/>
          </a:xfrm>
          <a:prstGeom prst="rect">
            <a:avLst/>
          </a:prstGeom>
          <a:noFill/>
        </p:spPr>
        <p:txBody>
          <a:bodyPr wrap="square" rtlCol="0">
            <a:spAutoFit/>
          </a:bodyPr>
          <a:lstStyle/>
          <a:p>
            <a:pPr>
              <a:lnSpc>
                <a:spcPct val="120000"/>
              </a:lnSpc>
            </a:pPr>
            <a:r>
              <a:rPr lang="zh-CN" altLang="en-US" sz="3600" b="1" dirty="0">
                <a:solidFill>
                  <a:schemeClr val="bg2">
                    <a:lumMod val="50000"/>
                  </a:schemeClr>
                </a:solidFill>
                <a:latin typeface="+mj-ea"/>
                <a:ea typeface="+mj-ea"/>
              </a:rPr>
              <a:t>产品亮点</a:t>
            </a:r>
          </a:p>
        </p:txBody>
      </p:sp>
      <p:sp>
        <p:nvSpPr>
          <p:cNvPr id="26" name="文本框 25">
            <a:extLst>
              <a:ext uri="{FF2B5EF4-FFF2-40B4-BE49-F238E27FC236}">
                <a16:creationId xmlns:a16="http://schemas.microsoft.com/office/drawing/2014/main" id="{25A48024-82B4-4E01-808E-571A982BFBE4}"/>
              </a:ext>
            </a:extLst>
          </p:cNvPr>
          <p:cNvSpPr txBox="1"/>
          <p:nvPr/>
        </p:nvSpPr>
        <p:spPr>
          <a:xfrm>
            <a:off x="9480550" y="2782669"/>
            <a:ext cx="2863850" cy="646331"/>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非功能需求</a:t>
            </a:r>
          </a:p>
        </p:txBody>
      </p:sp>
      <p:sp>
        <p:nvSpPr>
          <p:cNvPr id="27" name="文本框 26">
            <a:extLst>
              <a:ext uri="{FF2B5EF4-FFF2-40B4-BE49-F238E27FC236}">
                <a16:creationId xmlns:a16="http://schemas.microsoft.com/office/drawing/2014/main" id="{F9BE9A23-F34E-49DA-8BFC-8FCE4E9398FE}"/>
              </a:ext>
            </a:extLst>
          </p:cNvPr>
          <p:cNvSpPr txBox="1"/>
          <p:nvPr/>
        </p:nvSpPr>
        <p:spPr>
          <a:xfrm>
            <a:off x="317500" y="3412074"/>
            <a:ext cx="2565400" cy="1169038"/>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在多种设备，多个环境下的实机演示。以视频方式呈现。</a:t>
            </a:r>
          </a:p>
        </p:txBody>
      </p:sp>
      <p:sp>
        <p:nvSpPr>
          <p:cNvPr id="28" name="文本框 27">
            <a:extLst>
              <a:ext uri="{FF2B5EF4-FFF2-40B4-BE49-F238E27FC236}">
                <a16:creationId xmlns:a16="http://schemas.microsoft.com/office/drawing/2014/main" id="{D541F59C-435C-4264-86B7-5EC6DC871EFF}"/>
              </a:ext>
            </a:extLst>
          </p:cNvPr>
          <p:cNvSpPr txBox="1"/>
          <p:nvPr/>
        </p:nvSpPr>
        <p:spPr>
          <a:xfrm>
            <a:off x="3378200" y="3412074"/>
            <a:ext cx="2565400" cy="799193"/>
          </a:xfrm>
          <a:prstGeom prst="rect">
            <a:avLst/>
          </a:prstGeom>
          <a:noFill/>
        </p:spPr>
        <p:txBody>
          <a:bodyPr wrap="square" rtlCol="0">
            <a:spAutoFit/>
          </a:bodyPr>
          <a:lstStyle/>
          <a:p>
            <a:pPr>
              <a:lnSpc>
                <a:spcPct val="120000"/>
              </a:lnSpc>
            </a:pPr>
            <a:r>
              <a:rPr lang="zh-CN" altLang="en-US" sz="2000" dirty="0">
                <a:solidFill>
                  <a:schemeClr val="bg1"/>
                </a:solidFill>
              </a:rPr>
              <a:t>我们所采用的技术路线和技术方案。</a:t>
            </a:r>
          </a:p>
        </p:txBody>
      </p:sp>
      <p:sp>
        <p:nvSpPr>
          <p:cNvPr id="29" name="文本框 28">
            <a:extLst>
              <a:ext uri="{FF2B5EF4-FFF2-40B4-BE49-F238E27FC236}">
                <a16:creationId xmlns:a16="http://schemas.microsoft.com/office/drawing/2014/main" id="{101421AC-B49B-41C1-97ED-3BD159C26610}"/>
              </a:ext>
            </a:extLst>
          </p:cNvPr>
          <p:cNvSpPr txBox="1"/>
          <p:nvPr/>
        </p:nvSpPr>
        <p:spPr>
          <a:xfrm>
            <a:off x="6426200" y="3412074"/>
            <a:ext cx="2565400" cy="1537857"/>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我们产品设计和技术架构上面的亮点。我们将追随产品产生的路线。</a:t>
            </a:r>
          </a:p>
        </p:txBody>
      </p:sp>
      <p:sp>
        <p:nvSpPr>
          <p:cNvPr id="30" name="文本框 29">
            <a:extLst>
              <a:ext uri="{FF2B5EF4-FFF2-40B4-BE49-F238E27FC236}">
                <a16:creationId xmlns:a16="http://schemas.microsoft.com/office/drawing/2014/main" id="{1B2F0481-F9D2-45A4-9333-4DC3FAB38739}"/>
              </a:ext>
            </a:extLst>
          </p:cNvPr>
          <p:cNvSpPr txBox="1"/>
          <p:nvPr/>
        </p:nvSpPr>
        <p:spPr>
          <a:xfrm>
            <a:off x="9486900" y="3412074"/>
            <a:ext cx="2565400" cy="799193"/>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视野之外，我们做得怎么样？</a:t>
            </a:r>
          </a:p>
        </p:txBody>
      </p:sp>
      <p:grpSp>
        <p:nvGrpSpPr>
          <p:cNvPr id="31" name="组合 30">
            <a:extLst>
              <a:ext uri="{FF2B5EF4-FFF2-40B4-BE49-F238E27FC236}">
                <a16:creationId xmlns:a16="http://schemas.microsoft.com/office/drawing/2014/main" id="{04005A54-D9BF-4DF8-89B1-6FBA107C57D9}"/>
              </a:ext>
            </a:extLst>
          </p:cNvPr>
          <p:cNvGrpSpPr>
            <a:grpSpLocks noChangeAspect="1"/>
          </p:cNvGrpSpPr>
          <p:nvPr/>
        </p:nvGrpSpPr>
        <p:grpSpPr>
          <a:xfrm>
            <a:off x="1914525" y="5718900"/>
            <a:ext cx="727660" cy="720000"/>
            <a:chOff x="5576480" y="2694586"/>
            <a:chExt cx="1279425" cy="1265957"/>
          </a:xfrm>
          <a:noFill/>
        </p:grpSpPr>
        <p:sp>
          <p:nvSpPr>
            <p:cNvPr id="32" name="Freeform 30">
              <a:extLst>
                <a:ext uri="{FF2B5EF4-FFF2-40B4-BE49-F238E27FC236}">
                  <a16:creationId xmlns:a16="http://schemas.microsoft.com/office/drawing/2014/main" id="{827B63DE-3157-4560-80C9-D515535A7547}"/>
                </a:ext>
              </a:extLst>
            </p:cNvPr>
            <p:cNvSpPr>
              <a:spLocks/>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D3752953-D2DF-46A3-8318-ECE7D8DC14D8}"/>
                </a:ext>
              </a:extLst>
            </p:cNvPr>
            <p:cNvSpPr>
              <a:spLocks/>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E07E3828-51AF-464D-96B7-FF115AE9FE81}"/>
                </a:ext>
              </a:extLst>
            </p:cNvPr>
            <p:cNvSpPr>
              <a:spLocks/>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1346720B-9A29-4E17-9350-C83A1652F392}"/>
              </a:ext>
            </a:extLst>
          </p:cNvPr>
          <p:cNvGrpSpPr>
            <a:grpSpLocks noChangeAspect="1"/>
          </p:cNvGrpSpPr>
          <p:nvPr/>
        </p:nvGrpSpPr>
        <p:grpSpPr>
          <a:xfrm>
            <a:off x="7893234" y="5713649"/>
            <a:ext cx="885458" cy="720000"/>
            <a:chOff x="3977837" y="2665512"/>
            <a:chExt cx="1287483" cy="1046903"/>
          </a:xfrm>
          <a:solidFill>
            <a:schemeClr val="bg2"/>
          </a:solidFill>
        </p:grpSpPr>
        <p:sp>
          <p:nvSpPr>
            <p:cNvPr id="36" name="任意多边形: 形状 35">
              <a:extLst>
                <a:ext uri="{FF2B5EF4-FFF2-40B4-BE49-F238E27FC236}">
                  <a16:creationId xmlns:a16="http://schemas.microsoft.com/office/drawing/2014/main" id="{E67D8670-C362-4036-8644-C6EC276FE805}"/>
                </a:ext>
              </a:extLst>
            </p:cNvPr>
            <p:cNvSpPr>
              <a:spLocks/>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65">
              <a:extLst>
                <a:ext uri="{FF2B5EF4-FFF2-40B4-BE49-F238E27FC236}">
                  <a16:creationId xmlns:a16="http://schemas.microsoft.com/office/drawing/2014/main" id="{9258FDEB-145E-48EF-BD69-E550D61A5E34}"/>
                </a:ext>
              </a:extLst>
            </p:cNvPr>
            <p:cNvSpPr>
              <a:spLocks/>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66">
              <a:extLst>
                <a:ext uri="{FF2B5EF4-FFF2-40B4-BE49-F238E27FC236}">
                  <a16:creationId xmlns:a16="http://schemas.microsoft.com/office/drawing/2014/main" id="{CAB9644E-A072-43BB-A2A6-58AE8D98B7C7}"/>
                </a:ext>
              </a:extLst>
            </p:cNvPr>
            <p:cNvSpPr>
              <a:spLocks/>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67">
              <a:extLst>
                <a:ext uri="{FF2B5EF4-FFF2-40B4-BE49-F238E27FC236}">
                  <a16:creationId xmlns:a16="http://schemas.microsoft.com/office/drawing/2014/main" id="{D9A456A1-2C0B-49ED-BCEF-51FA1FE70F7A}"/>
                </a:ext>
              </a:extLst>
            </p:cNvPr>
            <p:cNvSpPr>
              <a:spLocks/>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71">
              <a:extLst>
                <a:ext uri="{FF2B5EF4-FFF2-40B4-BE49-F238E27FC236}">
                  <a16:creationId xmlns:a16="http://schemas.microsoft.com/office/drawing/2014/main" id="{32C03D77-98AD-4C02-BADD-4570D1004C61}"/>
                </a:ext>
              </a:extLst>
            </p:cNvPr>
            <p:cNvSpPr>
              <a:spLocks/>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a:extLst>
              <a:ext uri="{FF2B5EF4-FFF2-40B4-BE49-F238E27FC236}">
                <a16:creationId xmlns:a16="http://schemas.microsoft.com/office/drawing/2014/main" id="{F2C45809-7B2C-4C0C-AB49-E0042F6F902B}"/>
              </a:ext>
            </a:extLst>
          </p:cNvPr>
          <p:cNvGrpSpPr>
            <a:grpSpLocks noChangeAspect="1"/>
          </p:cNvGrpSpPr>
          <p:nvPr/>
        </p:nvGrpSpPr>
        <p:grpSpPr>
          <a:xfrm>
            <a:off x="10299875" y="5713649"/>
            <a:ext cx="1592732" cy="720000"/>
            <a:chOff x="306581" y="578557"/>
            <a:chExt cx="6259884" cy="2829805"/>
          </a:xfrm>
          <a:solidFill>
            <a:schemeClr val="bg2"/>
          </a:solidFill>
        </p:grpSpPr>
        <p:sp>
          <p:nvSpPr>
            <p:cNvPr id="42" name="任意多边形: 形状 41">
              <a:extLst>
                <a:ext uri="{FF2B5EF4-FFF2-40B4-BE49-F238E27FC236}">
                  <a16:creationId xmlns:a16="http://schemas.microsoft.com/office/drawing/2014/main" id="{FDD72E1A-A726-4176-AAD6-32577254EC94}"/>
                </a:ext>
              </a:extLst>
            </p:cNvPr>
            <p:cNvSpPr>
              <a:spLocks/>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BD2DA9DC-2A8A-4533-84F2-8D86FFD256E5}"/>
                </a:ext>
              </a:extLst>
            </p:cNvPr>
            <p:cNvSpPr>
              <a:spLocks/>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4" name="Freeform 8">
              <a:extLst>
                <a:ext uri="{FF2B5EF4-FFF2-40B4-BE49-F238E27FC236}">
                  <a16:creationId xmlns:a16="http://schemas.microsoft.com/office/drawing/2014/main" id="{C4AD2BE5-0466-4960-A655-1F17141F1CB9}"/>
                </a:ext>
              </a:extLst>
            </p:cNvPr>
            <p:cNvSpPr>
              <a:spLocks/>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a:extLst>
                <a:ext uri="{FF2B5EF4-FFF2-40B4-BE49-F238E27FC236}">
                  <a16:creationId xmlns:a16="http://schemas.microsoft.com/office/drawing/2014/main" id="{3DAE5787-CEA5-4187-9DA4-AA08627CCD97}"/>
                </a:ext>
              </a:extLst>
            </p:cNvPr>
            <p:cNvSpPr>
              <a:spLocks/>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4" name="组合 63">
            <a:extLst>
              <a:ext uri="{FF2B5EF4-FFF2-40B4-BE49-F238E27FC236}">
                <a16:creationId xmlns:a16="http://schemas.microsoft.com/office/drawing/2014/main" id="{E3A2E762-1DCC-4613-9B2C-5E7806B991FF}"/>
              </a:ext>
            </a:extLst>
          </p:cNvPr>
          <p:cNvGrpSpPr>
            <a:grpSpLocks noChangeAspect="1"/>
          </p:cNvGrpSpPr>
          <p:nvPr/>
        </p:nvGrpSpPr>
        <p:grpSpPr>
          <a:xfrm>
            <a:off x="4064000" y="5718900"/>
            <a:ext cx="1653525" cy="720000"/>
            <a:chOff x="433708" y="2470619"/>
            <a:chExt cx="2866028" cy="1247965"/>
          </a:xfrm>
          <a:solidFill>
            <a:schemeClr val="bg2"/>
          </a:solidFill>
        </p:grpSpPr>
        <p:sp>
          <p:nvSpPr>
            <p:cNvPr id="65" name="任意多边形: 形状 64">
              <a:extLst>
                <a:ext uri="{FF2B5EF4-FFF2-40B4-BE49-F238E27FC236}">
                  <a16:creationId xmlns:a16="http://schemas.microsoft.com/office/drawing/2014/main" id="{4D9161CA-09AD-430B-A3AF-ECE36672DDBE}"/>
                </a:ext>
              </a:extLst>
            </p:cNvPr>
            <p:cNvSpPr>
              <a:spLocks/>
            </p:cNvSpPr>
            <p:nvPr/>
          </p:nvSpPr>
          <p:spPr bwMode="auto">
            <a:xfrm>
              <a:off x="433708" y="24706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66" name="Freeform 49">
              <a:extLst>
                <a:ext uri="{FF2B5EF4-FFF2-40B4-BE49-F238E27FC236}">
                  <a16:creationId xmlns:a16="http://schemas.microsoft.com/office/drawing/2014/main" id="{9FCA70BF-8DC7-429D-8BA0-630221846A09}"/>
                </a:ext>
              </a:extLst>
            </p:cNvPr>
            <p:cNvSpPr>
              <a:spLocks/>
            </p:cNvSpPr>
            <p:nvPr/>
          </p:nvSpPr>
          <p:spPr bwMode="auto">
            <a:xfrm>
              <a:off x="1619765" y="3388205"/>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86506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单元测试结果</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558E610B-1C34-4D74-ABDD-F20E9383DB93}"/>
              </a:ext>
            </a:extLst>
          </p:cNvPr>
          <p:cNvSpPr txBox="1"/>
          <p:nvPr/>
        </p:nvSpPr>
        <p:spPr>
          <a:xfrm>
            <a:off x="342900" y="5396496"/>
            <a:ext cx="11849100" cy="726609"/>
          </a:xfrm>
          <a:prstGeom prst="rect">
            <a:avLst/>
          </a:prstGeom>
          <a:noFill/>
        </p:spPr>
        <p:txBody>
          <a:bodyPr wrap="square" rtlCol="0">
            <a:spAutoFit/>
          </a:bodyPr>
          <a:lstStyle/>
          <a:p>
            <a:pPr>
              <a:lnSpc>
                <a:spcPct val="120000"/>
              </a:lnSpc>
            </a:pPr>
            <a:r>
              <a:rPr lang="zh-CN" altLang="en-US" i="1" dirty="0">
                <a:solidFill>
                  <a:schemeClr val="tx1">
                    <a:lumMod val="75000"/>
                    <a:lumOff val="25000"/>
                  </a:schemeClr>
                </a:solidFill>
              </a:rPr>
              <a:t>如果您需要单元测试的详细文档，请访问：</a:t>
            </a:r>
            <a:endParaRPr lang="en-US" altLang="zh-CN" i="1" dirty="0">
              <a:solidFill>
                <a:schemeClr val="tx1">
                  <a:lumMod val="75000"/>
                  <a:lumOff val="25000"/>
                </a:schemeClr>
              </a:solidFill>
            </a:endParaRPr>
          </a:p>
          <a:p>
            <a:pPr>
              <a:lnSpc>
                <a:spcPct val="120000"/>
              </a:lnSpc>
            </a:pPr>
            <a:r>
              <a:rPr lang="en-US" altLang="zh-CN" i="1" dirty="0">
                <a:solidFill>
                  <a:schemeClr val="tx1">
                    <a:lumMod val="75000"/>
                    <a:lumOff val="25000"/>
                  </a:schemeClr>
                </a:solidFill>
              </a:rPr>
              <a:t>/documents/</a:t>
            </a:r>
            <a:r>
              <a:rPr lang="en-US" altLang="zh-CN" i="1" dirty="0" err="1">
                <a:solidFill>
                  <a:schemeClr val="tx1">
                    <a:lumMod val="75000"/>
                    <a:lumOff val="25000"/>
                  </a:schemeClr>
                </a:solidFill>
              </a:rPr>
              <a:t>src</a:t>
            </a:r>
            <a:r>
              <a:rPr lang="en-US" altLang="zh-CN" i="1" dirty="0">
                <a:solidFill>
                  <a:schemeClr val="tx1">
                    <a:lumMod val="75000"/>
                    <a:lumOff val="25000"/>
                  </a:schemeClr>
                </a:solidFill>
              </a:rPr>
              <a:t>/</a:t>
            </a:r>
            <a:r>
              <a:rPr lang="zh-CN" altLang="en-US" i="1" dirty="0">
                <a:solidFill>
                  <a:schemeClr val="tx1">
                    <a:lumMod val="75000"/>
                    <a:lumOff val="25000"/>
                  </a:schemeClr>
                </a:solidFill>
              </a:rPr>
              <a:t>单元测试报告</a:t>
            </a:r>
            <a:endParaRPr lang="en-US" altLang="zh-CN" i="1" dirty="0">
              <a:solidFill>
                <a:schemeClr val="tx1">
                  <a:lumMod val="75000"/>
                  <a:lumOff val="25000"/>
                </a:schemeClr>
              </a:solidFill>
            </a:endParaRPr>
          </a:p>
        </p:txBody>
      </p:sp>
      <p:sp>
        <p:nvSpPr>
          <p:cNvPr id="31" name="矩形 30">
            <a:extLst>
              <a:ext uri="{FF2B5EF4-FFF2-40B4-BE49-F238E27FC236}">
                <a16:creationId xmlns:a16="http://schemas.microsoft.com/office/drawing/2014/main" id="{684E9855-0285-4D7A-A6B6-F56324DA905F}"/>
              </a:ext>
            </a:extLst>
          </p:cNvPr>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869745" y="2093322"/>
            <a:ext cx="4626997" cy="2442976"/>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对后端进行了单元测试，使用了</a:t>
            </a:r>
            <a:r>
              <a:rPr lang="en-US" altLang="zh-CN" sz="2400" dirty="0">
                <a:solidFill>
                  <a:schemeClr val="tx1">
                    <a:lumMod val="75000"/>
                    <a:lumOff val="25000"/>
                  </a:schemeClr>
                </a:solidFill>
              </a:rPr>
              <a:t>Spring</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Boot Test + Junit</a:t>
            </a:r>
            <a:r>
              <a:rPr lang="zh-CN" altLang="en-US" sz="2400" dirty="0">
                <a:solidFill>
                  <a:schemeClr val="tx1">
                    <a:lumMod val="75000"/>
                    <a:lumOff val="25000"/>
                  </a:schemeClr>
                </a:solidFill>
              </a:rPr>
              <a:t>进行测试，对权限和缓存等使用了</a:t>
            </a:r>
            <a:r>
              <a:rPr lang="en-US" altLang="zh-CN" sz="2400" dirty="0">
                <a:solidFill>
                  <a:schemeClr val="tx1">
                    <a:lumMod val="75000"/>
                    <a:lumOff val="25000"/>
                  </a:schemeClr>
                </a:solidFill>
              </a:rPr>
              <a:t>Mock</a:t>
            </a:r>
            <a:r>
              <a:rPr lang="zh-CN" altLang="en-US" sz="2400" dirty="0">
                <a:solidFill>
                  <a:schemeClr val="tx1">
                    <a:lumMod val="75000"/>
                    <a:lumOff val="25000"/>
                  </a:schemeClr>
                </a:solidFill>
              </a:rPr>
              <a:t>技术进行模拟。</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单元测试总覆盖率达到了</a:t>
            </a:r>
            <a:r>
              <a:rPr lang="en-US" altLang="zh-CN" sz="2400" dirty="0">
                <a:solidFill>
                  <a:schemeClr val="tx1">
                    <a:lumMod val="75000"/>
                    <a:lumOff val="25000"/>
                  </a:schemeClr>
                </a:solidFill>
              </a:rPr>
              <a:t>100%</a:t>
            </a:r>
            <a:r>
              <a:rPr lang="zh-CN" altLang="en-US" sz="2400" dirty="0">
                <a:solidFill>
                  <a:schemeClr val="tx1">
                    <a:lumMod val="75000"/>
                    <a:lumOff val="25000"/>
                  </a:schemeClr>
                </a:solidFill>
              </a:rPr>
              <a:t>。</a:t>
            </a: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9" name="图片 8">
            <a:extLst>
              <a:ext uri="{FF2B5EF4-FFF2-40B4-BE49-F238E27FC236}">
                <a16:creationId xmlns:a16="http://schemas.microsoft.com/office/drawing/2014/main" id="{7C1984E1-AE17-4C33-97D4-63F2A257AB26}"/>
              </a:ext>
            </a:extLst>
          </p:cNvPr>
          <p:cNvPicPr>
            <a:picLocks noChangeAspect="1"/>
          </p:cNvPicPr>
          <p:nvPr/>
        </p:nvPicPr>
        <p:blipFill>
          <a:blip r:embed="rId2"/>
          <a:stretch>
            <a:fillRect/>
          </a:stretch>
        </p:blipFill>
        <p:spPr>
          <a:xfrm>
            <a:off x="125857" y="2284913"/>
            <a:ext cx="5977270" cy="2288174"/>
          </a:xfrm>
          <a:prstGeom prst="rect">
            <a:avLst/>
          </a:prstGeom>
        </p:spPr>
      </p:pic>
    </p:spTree>
    <p:extLst>
      <p:ext uri="{BB962C8B-B14F-4D97-AF65-F5344CB8AC3E}">
        <p14:creationId xmlns:p14="http://schemas.microsoft.com/office/powerpoint/2010/main" val="1932436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9E1A1F7-924E-4158-94B6-F85862791634}"/>
              </a:ext>
            </a:extLst>
          </p:cNvPr>
          <p:cNvSpPr>
            <a:spLocks noGrp="1"/>
          </p:cNvSpPr>
          <p:nvPr>
            <p:ph type="body" sz="quarter" idx="11"/>
          </p:nvPr>
        </p:nvSpPr>
        <p:spPr/>
        <p:txBody>
          <a:bodyPr/>
          <a:lstStyle/>
          <a:p>
            <a:r>
              <a:rPr lang="zh-CN" altLang="en-US" dirty="0"/>
              <a:t>成员分工</a:t>
            </a:r>
          </a:p>
        </p:txBody>
      </p:sp>
      <p:sp>
        <p:nvSpPr>
          <p:cNvPr id="3" name="文本占位符 2">
            <a:extLst>
              <a:ext uri="{FF2B5EF4-FFF2-40B4-BE49-F238E27FC236}">
                <a16:creationId xmlns:a16="http://schemas.microsoft.com/office/drawing/2014/main" id="{9FB44716-EA55-409A-899F-1B83EE7801EA}"/>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A3993780-3915-4A5B-BE13-2E17B19CDD82}"/>
              </a:ext>
            </a:extLst>
          </p:cNvPr>
          <p:cNvSpPr>
            <a:spLocks noGrp="1"/>
          </p:cNvSpPr>
          <p:nvPr>
            <p:ph type="body" sz="quarter" idx="13"/>
          </p:nvPr>
        </p:nvSpPr>
        <p:spPr/>
        <p:txBody>
          <a:bodyPr/>
          <a:lstStyle/>
          <a:p>
            <a:endParaRPr lang="zh-CN" altLang="en-US" dirty="0"/>
          </a:p>
        </p:txBody>
      </p:sp>
      <p:sp>
        <p:nvSpPr>
          <p:cNvPr id="10" name="文本框 9">
            <a:extLst>
              <a:ext uri="{FF2B5EF4-FFF2-40B4-BE49-F238E27FC236}">
                <a16:creationId xmlns:a16="http://schemas.microsoft.com/office/drawing/2014/main" id="{F012F52A-48F3-4D9A-B6FA-DC68DB0DEEF9}"/>
              </a:ext>
            </a:extLst>
          </p:cNvPr>
          <p:cNvSpPr txBox="1"/>
          <p:nvPr/>
        </p:nvSpPr>
        <p:spPr>
          <a:xfrm>
            <a:off x="8876238" y="1057027"/>
            <a:ext cx="2746419" cy="3153940"/>
          </a:xfrm>
          <a:prstGeom prst="rect">
            <a:avLst/>
          </a:prstGeom>
          <a:noFill/>
        </p:spPr>
        <p:txBody>
          <a:bodyPr wrap="square" rtlCol="0">
            <a:spAutoFit/>
          </a:bodyPr>
          <a:lstStyle/>
          <a:p>
            <a:pPr>
              <a:lnSpc>
                <a:spcPct val="120000"/>
              </a:lnSpc>
            </a:pPr>
            <a:r>
              <a:rPr lang="zh-CN" altLang="en-US" sz="2400" b="1" dirty="0">
                <a:solidFill>
                  <a:schemeClr val="accent2"/>
                </a:solidFill>
                <a:latin typeface="+mj-lt"/>
              </a:rPr>
              <a:t>黄喆敏</a:t>
            </a:r>
            <a:endParaRPr lang="en-US" altLang="zh-CN" sz="2400" b="1" dirty="0">
              <a:solidFill>
                <a:schemeClr val="accent2"/>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500" b="1" i="1"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rPr>
              <a:t>金融工程师</a:t>
            </a:r>
            <a:endParaRPr kumimoji="0" lang="en-US" altLang="zh-CN" sz="1500" b="1" i="1"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500" b="1" dirty="0">
                <a:solidFill>
                  <a:schemeClr val="tx1">
                    <a:lumMod val="75000"/>
                    <a:lumOff val="25000"/>
                  </a:schemeClr>
                </a:solidFill>
                <a:latin typeface="+mn-ea"/>
              </a:rPr>
              <a:t>负责前端所有作图模块，</a:t>
            </a:r>
            <a:endParaRPr lang="en-US" altLang="zh-CN" sz="1500" b="1" dirty="0">
              <a:solidFill>
                <a:schemeClr val="tx1">
                  <a:lumMod val="75000"/>
                  <a:lumOff val="25000"/>
                </a:schemeClr>
              </a:solidFill>
              <a:latin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500" b="1" dirty="0">
                <a:solidFill>
                  <a:schemeClr val="tx1">
                    <a:lumMod val="75000"/>
                    <a:lumOff val="25000"/>
                  </a:schemeClr>
                </a:solidFill>
                <a:latin typeface="+mn-ea"/>
              </a:rPr>
              <a:t>前端</a:t>
            </a:r>
            <a:r>
              <a:rPr lang="en-US" altLang="zh-CN" sz="1500" b="1" dirty="0">
                <a:solidFill>
                  <a:schemeClr val="tx1">
                    <a:lumMod val="75000"/>
                    <a:lumOff val="25000"/>
                  </a:schemeClr>
                </a:solidFill>
                <a:latin typeface="+mn-ea"/>
              </a:rPr>
              <a:t>UI</a:t>
            </a:r>
            <a:r>
              <a:rPr lang="zh-CN" altLang="en-US" sz="1500" b="1" dirty="0">
                <a:solidFill>
                  <a:schemeClr val="tx1">
                    <a:lumMod val="75000"/>
                    <a:lumOff val="25000"/>
                  </a:schemeClr>
                </a:solidFill>
                <a:latin typeface="+mn-ea"/>
              </a:rPr>
              <a:t>美化，</a:t>
            </a:r>
            <a:endParaRPr lang="en-US" altLang="zh-CN" sz="1500" b="1" dirty="0">
              <a:solidFill>
                <a:schemeClr val="tx1">
                  <a:lumMod val="75000"/>
                  <a:lumOff val="25000"/>
                </a:schemeClr>
              </a:solidFill>
              <a:latin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500" b="1" dirty="0">
                <a:solidFill>
                  <a:schemeClr val="tx1">
                    <a:lumMod val="75000"/>
                    <a:lumOff val="25000"/>
                  </a:schemeClr>
                </a:solidFill>
                <a:latin typeface="+mn-ea"/>
              </a:rPr>
              <a:t>用户功能前后端主逻辑，</a:t>
            </a:r>
            <a:endParaRPr lang="en-US" altLang="zh-CN" sz="1500" b="1" dirty="0">
              <a:solidFill>
                <a:schemeClr val="tx1">
                  <a:lumMod val="75000"/>
                  <a:lumOff val="25000"/>
                </a:schemeClr>
              </a:solidFill>
              <a:latin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500" b="1" dirty="0">
                <a:solidFill>
                  <a:schemeClr val="tx1">
                    <a:lumMod val="75000"/>
                    <a:lumOff val="25000"/>
                  </a:schemeClr>
                </a:solidFill>
                <a:latin typeface="+mn-ea"/>
              </a:rPr>
              <a:t>专业指标分析基金逻辑，</a:t>
            </a:r>
            <a:endParaRPr lang="en-US" altLang="zh-CN" sz="1500" b="1" dirty="0">
              <a:solidFill>
                <a:schemeClr val="tx1">
                  <a:lumMod val="75000"/>
                  <a:lumOff val="25000"/>
                </a:schemeClr>
              </a:solidFill>
              <a:latin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500" b="1" dirty="0">
                <a:solidFill>
                  <a:schemeClr val="tx1">
                    <a:lumMod val="75000"/>
                    <a:lumOff val="25000"/>
                  </a:schemeClr>
                </a:solidFill>
                <a:latin typeface="+mn-ea"/>
              </a:rPr>
              <a:t>实时更新模块，</a:t>
            </a:r>
            <a:endParaRPr lang="en-US" altLang="zh-CN" sz="1500" b="1" dirty="0">
              <a:solidFill>
                <a:schemeClr val="tx1">
                  <a:lumMod val="75000"/>
                  <a:lumOff val="25000"/>
                </a:schemeClr>
              </a:solidFill>
              <a:latin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500" b="1" dirty="0">
                <a:solidFill>
                  <a:schemeClr val="tx1">
                    <a:lumMod val="75000"/>
                    <a:lumOff val="25000"/>
                  </a:schemeClr>
                </a:solidFill>
                <a:latin typeface="+mn-ea"/>
              </a:rPr>
              <a:t>还完成了前端的测试和发布，</a:t>
            </a:r>
            <a:endParaRPr lang="en-US" altLang="zh-CN" sz="1500" b="1" dirty="0">
              <a:solidFill>
                <a:schemeClr val="tx1">
                  <a:lumMod val="75000"/>
                  <a:lumOff val="25000"/>
                </a:schemeClr>
              </a:solidFill>
              <a:latin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500" b="1" dirty="0">
                <a:solidFill>
                  <a:schemeClr val="tx1">
                    <a:lumMod val="75000"/>
                    <a:lumOff val="25000"/>
                  </a:schemeClr>
                </a:solidFill>
                <a:latin typeface="+mn-ea"/>
              </a:rPr>
              <a:t>进行了部分单元测试。</a:t>
            </a:r>
            <a:endParaRPr lang="en-US" altLang="zh-CN" sz="1500" b="1" dirty="0">
              <a:solidFill>
                <a:schemeClr val="tx1">
                  <a:lumMod val="75000"/>
                  <a:lumOff val="25000"/>
                </a:schemeClr>
              </a:solidFill>
              <a:latin typeface="+mn-ea"/>
            </a:endParaRPr>
          </a:p>
          <a:p>
            <a:pPr>
              <a:lnSpc>
                <a:spcPct val="120000"/>
              </a:lnSpc>
            </a:pPr>
            <a:endParaRPr lang="en-US" altLang="zh-CN" sz="2400" b="1" dirty="0">
              <a:solidFill>
                <a:schemeClr val="accent2"/>
              </a:solidFill>
              <a:latin typeface="+mj-lt"/>
            </a:endParaRPr>
          </a:p>
        </p:txBody>
      </p:sp>
      <p:sp>
        <p:nvSpPr>
          <p:cNvPr id="12" name="文本框 11">
            <a:extLst>
              <a:ext uri="{FF2B5EF4-FFF2-40B4-BE49-F238E27FC236}">
                <a16:creationId xmlns:a16="http://schemas.microsoft.com/office/drawing/2014/main" id="{BFC71FA2-DE9C-454A-9405-DF0F54977216}"/>
              </a:ext>
            </a:extLst>
          </p:cNvPr>
          <p:cNvSpPr txBox="1"/>
          <p:nvPr/>
        </p:nvSpPr>
        <p:spPr>
          <a:xfrm>
            <a:off x="5971836" y="1057027"/>
            <a:ext cx="2746419" cy="2728055"/>
          </a:xfrm>
          <a:prstGeom prst="rect">
            <a:avLst/>
          </a:prstGeom>
          <a:noFill/>
        </p:spPr>
        <p:txBody>
          <a:bodyPr wrap="square" rtlCol="0">
            <a:spAutoFit/>
          </a:bodyPr>
          <a:lstStyle/>
          <a:p>
            <a:pPr>
              <a:lnSpc>
                <a:spcPct val="120000"/>
              </a:lnSpc>
            </a:pPr>
            <a:r>
              <a:rPr lang="zh-CN" altLang="en-US" sz="2400" b="1" dirty="0">
                <a:solidFill>
                  <a:schemeClr val="accent2"/>
                </a:solidFill>
                <a:latin typeface="+mj-lt"/>
              </a:rPr>
              <a:t>汪逊杰</a:t>
            </a:r>
            <a:endParaRPr lang="en-US" altLang="zh-CN" sz="2400" b="1" dirty="0">
              <a:solidFill>
                <a:schemeClr val="accent2"/>
              </a:solidFill>
              <a:latin typeface="+mj-lt"/>
            </a:endParaRPr>
          </a:p>
          <a:p>
            <a:pPr>
              <a:lnSpc>
                <a:spcPct val="120000"/>
              </a:lnSpc>
            </a:pPr>
            <a:r>
              <a:rPr lang="zh-CN" altLang="en-US" sz="1500" b="1" i="1" dirty="0">
                <a:solidFill>
                  <a:schemeClr val="tx1">
                    <a:lumMod val="75000"/>
                    <a:lumOff val="25000"/>
                  </a:schemeClr>
                </a:solidFill>
                <a:latin typeface="+mn-ea"/>
              </a:rPr>
              <a:t>算法工程师</a:t>
            </a:r>
            <a:endParaRPr lang="en-US" altLang="zh-CN" sz="1500" b="1" i="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负责爬虫模块，</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比赛模块，</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访问基金前后端主逻辑，</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后端性能调优，</a:t>
            </a:r>
            <a:endParaRPr lang="en-US" altLang="zh-CN" sz="1500" b="1" dirty="0">
              <a:solidFill>
                <a:schemeClr val="tx1">
                  <a:lumMod val="75000"/>
                  <a:lumOff val="25000"/>
                </a:schemeClr>
              </a:solidFill>
              <a:latin typeface="+mn-ea"/>
            </a:endParaRPr>
          </a:p>
          <a:p>
            <a:pPr>
              <a:lnSpc>
                <a:spcPct val="120000"/>
              </a:lnSpc>
            </a:pPr>
            <a:r>
              <a:rPr lang="en-US" altLang="zh-CN" sz="1500" b="1" dirty="0">
                <a:solidFill>
                  <a:schemeClr val="tx1">
                    <a:lumMod val="75000"/>
                    <a:lumOff val="25000"/>
                  </a:schemeClr>
                </a:solidFill>
                <a:latin typeface="+mn-ea"/>
              </a:rPr>
              <a:t>App</a:t>
            </a:r>
            <a:r>
              <a:rPr lang="zh-CN" altLang="en-US" sz="1500" b="1" dirty="0">
                <a:solidFill>
                  <a:schemeClr val="tx1">
                    <a:lumMod val="75000"/>
                    <a:lumOff val="25000"/>
                  </a:schemeClr>
                </a:solidFill>
                <a:latin typeface="+mn-ea"/>
              </a:rPr>
              <a:t>前端编码调试，</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用户自选模块，</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还进行了大部分单元测试。</a:t>
            </a:r>
            <a:endParaRPr lang="en-US" altLang="zh-CN" sz="1500" b="1" dirty="0">
              <a:solidFill>
                <a:schemeClr val="tx1">
                  <a:lumMod val="75000"/>
                  <a:lumOff val="25000"/>
                </a:schemeClr>
              </a:solidFill>
              <a:latin typeface="+mn-ea"/>
            </a:endParaRPr>
          </a:p>
        </p:txBody>
      </p:sp>
      <p:cxnSp>
        <p:nvCxnSpPr>
          <p:cNvPr id="13" name="直接连接符 12">
            <a:extLst>
              <a:ext uri="{FF2B5EF4-FFF2-40B4-BE49-F238E27FC236}">
                <a16:creationId xmlns:a16="http://schemas.microsoft.com/office/drawing/2014/main" id="{5DB88A2E-F04A-4BB2-BC93-27A20D77F67A}"/>
              </a:ext>
            </a:extLst>
          </p:cNvPr>
          <p:cNvCxnSpPr>
            <a:cxnSpLocks/>
          </p:cNvCxnSpPr>
          <p:nvPr/>
        </p:nvCxnSpPr>
        <p:spPr>
          <a:xfrm>
            <a:off x="5890671" y="1167319"/>
            <a:ext cx="0" cy="94976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FC62B91-D8E2-4D2E-A7C5-D0697D114D8B}"/>
              </a:ext>
            </a:extLst>
          </p:cNvPr>
          <p:cNvSpPr txBox="1"/>
          <p:nvPr/>
        </p:nvSpPr>
        <p:spPr>
          <a:xfrm>
            <a:off x="319056" y="1057027"/>
            <a:ext cx="2656348" cy="2728055"/>
          </a:xfrm>
          <a:prstGeom prst="rect">
            <a:avLst/>
          </a:prstGeom>
          <a:noFill/>
        </p:spPr>
        <p:txBody>
          <a:bodyPr wrap="square" rtlCol="0">
            <a:spAutoFit/>
          </a:bodyPr>
          <a:lstStyle/>
          <a:p>
            <a:pPr>
              <a:lnSpc>
                <a:spcPct val="120000"/>
              </a:lnSpc>
            </a:pPr>
            <a:r>
              <a:rPr lang="zh-CN" altLang="en-US" sz="2400" b="1" dirty="0">
                <a:solidFill>
                  <a:schemeClr val="accent2"/>
                </a:solidFill>
                <a:latin typeface="+mj-lt"/>
              </a:rPr>
              <a:t>李逸岩</a:t>
            </a:r>
          </a:p>
          <a:p>
            <a:pPr>
              <a:lnSpc>
                <a:spcPct val="120000"/>
              </a:lnSpc>
            </a:pPr>
            <a:r>
              <a:rPr lang="zh-CN" altLang="en-US" sz="1500" b="1" i="1" dirty="0">
                <a:solidFill>
                  <a:schemeClr val="tx1">
                    <a:lumMod val="75000"/>
                    <a:lumOff val="25000"/>
                  </a:schemeClr>
                </a:solidFill>
                <a:latin typeface="+mn-ea"/>
              </a:rPr>
              <a:t>产品经理</a:t>
            </a:r>
            <a:endParaRPr lang="en-US" altLang="zh-CN" sz="1500" b="1" i="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负责预测模块，</a:t>
            </a:r>
            <a:endParaRPr lang="en-US" altLang="zh-CN" sz="1500" b="1" dirty="0">
              <a:solidFill>
                <a:schemeClr val="tx1">
                  <a:lumMod val="75000"/>
                  <a:lumOff val="25000"/>
                </a:schemeClr>
              </a:solidFill>
              <a:latin typeface="+mn-ea"/>
            </a:endParaRPr>
          </a:p>
          <a:p>
            <a:pPr>
              <a:lnSpc>
                <a:spcPct val="120000"/>
              </a:lnSpc>
            </a:pPr>
            <a:r>
              <a:rPr lang="en-US" altLang="zh-CN" sz="1500" b="1" dirty="0">
                <a:solidFill>
                  <a:schemeClr val="tx1">
                    <a:lumMod val="75000"/>
                    <a:lumOff val="25000"/>
                  </a:schemeClr>
                </a:solidFill>
                <a:latin typeface="+mn-ea"/>
              </a:rPr>
              <a:t>Web </a:t>
            </a:r>
            <a:r>
              <a:rPr lang="zh-CN" altLang="en-US" sz="1500" b="1" dirty="0">
                <a:solidFill>
                  <a:schemeClr val="tx1">
                    <a:lumMod val="75000"/>
                    <a:lumOff val="25000"/>
                  </a:schemeClr>
                </a:solidFill>
                <a:latin typeface="+mn-ea"/>
              </a:rPr>
              <a:t>前端中台模块，</a:t>
            </a:r>
            <a:endParaRPr lang="en-US" altLang="zh-CN" sz="1500" b="1" dirty="0">
              <a:solidFill>
                <a:schemeClr val="tx1">
                  <a:lumMod val="75000"/>
                  <a:lumOff val="25000"/>
                </a:schemeClr>
              </a:solidFill>
              <a:latin typeface="+mn-ea"/>
            </a:endParaRPr>
          </a:p>
          <a:p>
            <a:pPr>
              <a:lnSpc>
                <a:spcPct val="120000"/>
              </a:lnSpc>
            </a:pPr>
            <a:r>
              <a:rPr lang="en-US" altLang="zh-CN" sz="1500" b="1" dirty="0">
                <a:solidFill>
                  <a:schemeClr val="tx1">
                    <a:lumMod val="75000"/>
                    <a:lumOff val="25000"/>
                  </a:schemeClr>
                </a:solidFill>
                <a:latin typeface="+mn-ea"/>
              </a:rPr>
              <a:t>Spring security</a:t>
            </a:r>
            <a:r>
              <a:rPr lang="zh-CN" altLang="en-US" sz="1500" b="1" dirty="0">
                <a:solidFill>
                  <a:schemeClr val="tx1">
                    <a:lumMod val="75000"/>
                    <a:lumOff val="25000"/>
                  </a:schemeClr>
                </a:solidFill>
                <a:latin typeface="+mn-ea"/>
              </a:rPr>
              <a:t>，</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数据库的初步设计，</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前后端服务上云与配置。</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还进行了部分单元测试，</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完成了压力测试。</a:t>
            </a:r>
            <a:endParaRPr lang="en-US" altLang="zh-CN" sz="1500" b="1" dirty="0">
              <a:solidFill>
                <a:schemeClr val="tx1">
                  <a:lumMod val="75000"/>
                  <a:lumOff val="25000"/>
                </a:schemeClr>
              </a:solidFill>
              <a:latin typeface="+mn-ea"/>
            </a:endParaRPr>
          </a:p>
        </p:txBody>
      </p:sp>
      <p:cxnSp>
        <p:nvCxnSpPr>
          <p:cNvPr id="15" name="直接连接符 14">
            <a:extLst>
              <a:ext uri="{FF2B5EF4-FFF2-40B4-BE49-F238E27FC236}">
                <a16:creationId xmlns:a16="http://schemas.microsoft.com/office/drawing/2014/main" id="{82A9367E-4964-444A-9D18-36A05E56B0B6}"/>
              </a:ext>
            </a:extLst>
          </p:cNvPr>
          <p:cNvCxnSpPr>
            <a:cxnSpLocks/>
          </p:cNvCxnSpPr>
          <p:nvPr/>
        </p:nvCxnSpPr>
        <p:spPr>
          <a:xfrm>
            <a:off x="259431" y="1167319"/>
            <a:ext cx="0" cy="276086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75C3A59-0BEF-46E4-A364-B201F093CF5A}"/>
              </a:ext>
            </a:extLst>
          </p:cNvPr>
          <p:cNvSpPr txBox="1"/>
          <p:nvPr/>
        </p:nvSpPr>
        <p:spPr>
          <a:xfrm>
            <a:off x="3145774" y="1057027"/>
            <a:ext cx="2751380" cy="3005053"/>
          </a:xfrm>
          <a:prstGeom prst="rect">
            <a:avLst/>
          </a:prstGeom>
          <a:noFill/>
        </p:spPr>
        <p:txBody>
          <a:bodyPr wrap="square" rtlCol="0">
            <a:spAutoFit/>
          </a:bodyPr>
          <a:lstStyle/>
          <a:p>
            <a:pPr>
              <a:lnSpc>
                <a:spcPct val="120000"/>
              </a:lnSpc>
            </a:pPr>
            <a:r>
              <a:rPr lang="zh-CN" altLang="en-US" sz="2400" b="1" dirty="0">
                <a:solidFill>
                  <a:schemeClr val="accent2"/>
                </a:solidFill>
                <a:latin typeface="+mj-lt"/>
              </a:rPr>
              <a:t>钱博闻</a:t>
            </a:r>
            <a:endParaRPr lang="en-US" altLang="zh-CN" sz="2400" b="1" dirty="0">
              <a:solidFill>
                <a:schemeClr val="accent2"/>
              </a:solidFill>
              <a:latin typeface="+mj-lt"/>
            </a:endParaRPr>
          </a:p>
          <a:p>
            <a:pPr>
              <a:lnSpc>
                <a:spcPct val="120000"/>
              </a:lnSpc>
            </a:pPr>
            <a:r>
              <a:rPr lang="zh-CN" altLang="en-US" sz="1500" b="1" i="1" dirty="0">
                <a:solidFill>
                  <a:schemeClr val="tx1">
                    <a:lumMod val="75000"/>
                    <a:lumOff val="25000"/>
                  </a:schemeClr>
                </a:solidFill>
                <a:latin typeface="+mn-ea"/>
              </a:rPr>
              <a:t>爬虫工程师</a:t>
            </a:r>
            <a:endParaRPr lang="en-US" altLang="zh-CN" sz="1500" b="1" i="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负责爬虫模块，</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比赛模块，</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基金页面缓存模块，</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后端服务模块，</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数据库设计，</a:t>
            </a:r>
            <a:endParaRPr lang="en-US" altLang="zh-CN" sz="1500" b="1" dirty="0">
              <a:solidFill>
                <a:schemeClr val="tx1">
                  <a:lumMod val="75000"/>
                  <a:lumOff val="25000"/>
                </a:schemeClr>
              </a:solidFill>
              <a:latin typeface="+mn-ea"/>
            </a:endParaRPr>
          </a:p>
          <a:p>
            <a:pPr>
              <a:lnSpc>
                <a:spcPct val="120000"/>
              </a:lnSpc>
            </a:pPr>
            <a:r>
              <a:rPr lang="en-US" altLang="zh-CN" sz="1500" b="1" dirty="0">
                <a:solidFill>
                  <a:schemeClr val="tx1">
                    <a:lumMod val="75000"/>
                    <a:lumOff val="25000"/>
                  </a:schemeClr>
                </a:solidFill>
                <a:latin typeface="+mn-ea"/>
              </a:rPr>
              <a:t>App</a:t>
            </a:r>
            <a:r>
              <a:rPr lang="zh-CN" altLang="en-US" sz="1500" b="1" dirty="0">
                <a:solidFill>
                  <a:schemeClr val="tx1">
                    <a:lumMod val="75000"/>
                    <a:lumOff val="25000"/>
                  </a:schemeClr>
                </a:solidFill>
                <a:latin typeface="+mn-ea"/>
              </a:rPr>
              <a:t>前端编码，</a:t>
            </a:r>
            <a:endParaRPr lang="en-US" altLang="zh-CN" sz="1500" b="1" dirty="0">
              <a:solidFill>
                <a:schemeClr val="tx1">
                  <a:lumMod val="75000"/>
                  <a:lumOff val="25000"/>
                </a:schemeClr>
              </a:solidFill>
              <a:latin typeface="+mn-ea"/>
            </a:endParaRPr>
          </a:p>
          <a:p>
            <a:pPr>
              <a:lnSpc>
                <a:spcPct val="120000"/>
              </a:lnSpc>
            </a:pPr>
            <a:r>
              <a:rPr lang="zh-CN" altLang="en-US" sz="1500" b="1" dirty="0">
                <a:solidFill>
                  <a:schemeClr val="tx1">
                    <a:lumMod val="75000"/>
                    <a:lumOff val="25000"/>
                  </a:schemeClr>
                </a:solidFill>
                <a:latin typeface="+mn-ea"/>
              </a:rPr>
              <a:t>还进行了大部分单元测试。</a:t>
            </a:r>
            <a:endParaRPr lang="en-US" altLang="zh-CN" sz="1500" b="1" dirty="0">
              <a:solidFill>
                <a:schemeClr val="tx1">
                  <a:lumMod val="75000"/>
                  <a:lumOff val="25000"/>
                </a:schemeClr>
              </a:solidFill>
              <a:latin typeface="+mn-ea"/>
            </a:endParaRPr>
          </a:p>
          <a:p>
            <a:pPr>
              <a:lnSpc>
                <a:spcPct val="120000"/>
              </a:lnSpc>
            </a:pPr>
            <a:endParaRPr lang="zh-CN" altLang="en-US" sz="1500" b="1" dirty="0">
              <a:solidFill>
                <a:schemeClr val="tx1">
                  <a:lumMod val="75000"/>
                  <a:lumOff val="25000"/>
                </a:schemeClr>
              </a:solidFill>
              <a:latin typeface="+mn-ea"/>
            </a:endParaRPr>
          </a:p>
        </p:txBody>
      </p:sp>
      <p:cxnSp>
        <p:nvCxnSpPr>
          <p:cNvPr id="17" name="直接连接符 16">
            <a:extLst>
              <a:ext uri="{FF2B5EF4-FFF2-40B4-BE49-F238E27FC236}">
                <a16:creationId xmlns:a16="http://schemas.microsoft.com/office/drawing/2014/main" id="{21E9C548-6A49-45A2-82DA-5309F36581AD}"/>
              </a:ext>
            </a:extLst>
          </p:cNvPr>
          <p:cNvCxnSpPr>
            <a:cxnSpLocks/>
          </p:cNvCxnSpPr>
          <p:nvPr/>
        </p:nvCxnSpPr>
        <p:spPr>
          <a:xfrm>
            <a:off x="3074154" y="1167319"/>
            <a:ext cx="0" cy="276086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B318AE9-814F-4D42-BC97-8D394CD54AC0}"/>
              </a:ext>
            </a:extLst>
          </p:cNvPr>
          <p:cNvCxnSpPr>
            <a:cxnSpLocks/>
          </p:cNvCxnSpPr>
          <p:nvPr/>
        </p:nvCxnSpPr>
        <p:spPr>
          <a:xfrm>
            <a:off x="5897154" y="1167319"/>
            <a:ext cx="0" cy="276086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982EC18-861C-4653-9515-9C34F5BF703F}"/>
              </a:ext>
            </a:extLst>
          </p:cNvPr>
          <p:cNvCxnSpPr>
            <a:cxnSpLocks/>
          </p:cNvCxnSpPr>
          <p:nvPr/>
        </p:nvCxnSpPr>
        <p:spPr>
          <a:xfrm>
            <a:off x="8802084" y="1167318"/>
            <a:ext cx="0" cy="276086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73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E95D20D-2AFC-451E-85BB-6A17FC86EF76}"/>
              </a:ext>
            </a:extLst>
          </p:cNvPr>
          <p:cNvSpPr>
            <a:spLocks noGrp="1"/>
          </p:cNvSpPr>
          <p:nvPr>
            <p:ph type="body" sz="quarter" idx="11"/>
          </p:nvPr>
        </p:nvSpPr>
        <p:spPr/>
        <p:txBody>
          <a:bodyPr/>
          <a:lstStyle/>
          <a:p>
            <a:r>
              <a:rPr lang="zh-CN" altLang="en-US" sz="3200" spc="600" dirty="0"/>
              <a:t>拙作奉上，甚感惶恐，望哂笑之余，不吝赐教。</a:t>
            </a:r>
            <a:endParaRPr lang="en-US" altLang="zh-CN" sz="3200" spc="600" dirty="0"/>
          </a:p>
          <a:p>
            <a:r>
              <a:rPr lang="en-US" altLang="zh-CN" sz="3200" dirty="0"/>
              <a:t>——</a:t>
            </a:r>
            <a:r>
              <a:rPr lang="en-US" altLang="zh-CN" sz="3200" dirty="0" err="1"/>
              <a:t>VectorXj</a:t>
            </a:r>
            <a:endParaRPr lang="zh-CN" altLang="en-US" sz="1200" spc="600" dirty="0"/>
          </a:p>
        </p:txBody>
      </p:sp>
    </p:spTree>
    <p:extLst>
      <p:ext uri="{BB962C8B-B14F-4D97-AF65-F5344CB8AC3E}">
        <p14:creationId xmlns:p14="http://schemas.microsoft.com/office/powerpoint/2010/main" val="40907521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650ADB-AA55-4BE9-8DE8-CAD8631002DF}"/>
              </a:ext>
            </a:extLst>
          </p:cNvPr>
          <p:cNvSpPr>
            <a:spLocks noGrp="1"/>
          </p:cNvSpPr>
          <p:nvPr>
            <p:ph type="body" sz="quarter" idx="11"/>
          </p:nvPr>
        </p:nvSpPr>
        <p:spPr/>
        <p:txBody>
          <a:bodyPr/>
          <a:lstStyle/>
          <a:p>
            <a:endParaRPr lang="en-US" altLang="zh-CN" dirty="0"/>
          </a:p>
          <a:p>
            <a:r>
              <a:rPr lang="zh-CN" altLang="en-US" dirty="0"/>
              <a:t>强大的预测模型</a:t>
            </a:r>
          </a:p>
          <a:p>
            <a:endParaRPr lang="zh-CN" altLang="en-US" dirty="0"/>
          </a:p>
        </p:txBody>
      </p:sp>
      <p:sp>
        <p:nvSpPr>
          <p:cNvPr id="3" name="文本占位符 2">
            <a:extLst>
              <a:ext uri="{FF2B5EF4-FFF2-40B4-BE49-F238E27FC236}">
                <a16:creationId xmlns:a16="http://schemas.microsoft.com/office/drawing/2014/main" id="{4CE4D123-909E-4F33-B4B4-3A446007446E}"/>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EC2D652F-4CAB-451C-9A20-16790BED4BFA}"/>
              </a:ext>
            </a:extLst>
          </p:cNvPr>
          <p:cNvSpPr>
            <a:spLocks noGrp="1"/>
          </p:cNvSpPr>
          <p:nvPr>
            <p:ph type="body" sz="quarter" idx="14"/>
          </p:nvPr>
        </p:nvSpPr>
        <p:spPr>
          <a:xfrm>
            <a:off x="319056" y="766710"/>
            <a:ext cx="7406691" cy="5391494"/>
          </a:xfrm>
        </p:spPr>
        <p:txBody>
          <a:bodyPr/>
          <a:lstStyle/>
          <a:p>
            <a:r>
              <a:rPr lang="zh-CN" altLang="en-US" dirty="0"/>
              <a:t>模型简介：</a:t>
            </a:r>
            <a:endParaRPr lang="en-US" altLang="zh-CN" dirty="0"/>
          </a:p>
          <a:p>
            <a:pPr lvl="1"/>
            <a:r>
              <a:rPr lang="en-US" altLang="zh-CN" dirty="0"/>
              <a:t>LSTM(</a:t>
            </a:r>
            <a:r>
              <a:rPr lang="zh-CN" altLang="en-US" dirty="0"/>
              <a:t>长短期记忆神经网络</a:t>
            </a:r>
            <a:r>
              <a:rPr lang="en-US" altLang="zh-CN" dirty="0"/>
              <a:t>)</a:t>
            </a:r>
            <a:r>
              <a:rPr lang="zh-CN" altLang="en-US" dirty="0"/>
              <a:t>，是一种时间循环的神经网络。它可以记忆不定时间长度的数值，</a:t>
            </a:r>
            <a:r>
              <a:rPr lang="zh-CN" altLang="en-US" b="1" dirty="0"/>
              <a:t>他在应对有间隔的时间序列上通常比</a:t>
            </a:r>
            <a:r>
              <a:rPr lang="en-US" altLang="zh-CN" b="1" dirty="0"/>
              <a:t>RNN</a:t>
            </a:r>
            <a:r>
              <a:rPr lang="zh-CN" altLang="en-US" b="1" dirty="0"/>
              <a:t>做得更好。</a:t>
            </a:r>
            <a:endParaRPr lang="en-US" altLang="zh-CN" b="1" dirty="0"/>
          </a:p>
          <a:p>
            <a:r>
              <a:rPr lang="zh-CN" altLang="en-US" dirty="0"/>
              <a:t>训练策略：</a:t>
            </a:r>
            <a:endParaRPr lang="en-US" altLang="zh-CN" dirty="0"/>
          </a:p>
          <a:p>
            <a:pPr lvl="1"/>
            <a:r>
              <a:rPr lang="zh-CN" altLang="en-US" dirty="0"/>
              <a:t>我们通过对少数几只基金调换超参数的方案轮番训练，确定超参数。训练集</a:t>
            </a:r>
            <a:r>
              <a:rPr lang="en-US" altLang="zh-CN" dirty="0"/>
              <a:t>:</a:t>
            </a:r>
            <a:r>
              <a:rPr lang="zh-CN" altLang="en-US" dirty="0"/>
              <a:t>测试集</a:t>
            </a:r>
            <a:r>
              <a:rPr lang="en-US" altLang="zh-CN" dirty="0"/>
              <a:t>:</a:t>
            </a:r>
            <a:r>
              <a:rPr lang="zh-CN" altLang="en-US" dirty="0"/>
              <a:t>验证集</a:t>
            </a:r>
            <a:r>
              <a:rPr lang="en-US" altLang="zh-CN" dirty="0"/>
              <a:t>=8:1:1</a:t>
            </a:r>
          </a:p>
          <a:p>
            <a:pPr lvl="1"/>
            <a:r>
              <a:rPr lang="zh-CN" altLang="en-US" dirty="0"/>
              <a:t>正式训练中，使用基金的全部历史数据，</a:t>
            </a:r>
            <a:r>
              <a:rPr lang="en-US" altLang="zh-CN" dirty="0"/>
              <a:t>30</a:t>
            </a:r>
            <a:r>
              <a:rPr lang="zh-CN" altLang="en-US" dirty="0"/>
              <a:t>天为一组喂入。每组数据维度为</a:t>
            </a:r>
            <a:r>
              <a:rPr lang="en-US" altLang="zh-CN" dirty="0"/>
              <a:t>1. </a:t>
            </a:r>
            <a:r>
              <a:rPr lang="zh-CN" altLang="en-US" dirty="0"/>
              <a:t>每个</a:t>
            </a:r>
            <a:r>
              <a:rPr lang="en-US" altLang="zh-CN" dirty="0"/>
              <a:t>LSTM Cell</a:t>
            </a:r>
            <a:r>
              <a:rPr lang="zh-CN" altLang="en-US" dirty="0"/>
              <a:t>中包含</a:t>
            </a:r>
            <a:r>
              <a:rPr lang="en-US" altLang="zh-CN" dirty="0"/>
              <a:t>256</a:t>
            </a:r>
            <a:r>
              <a:rPr lang="zh-CN" altLang="en-US" dirty="0"/>
              <a:t>个</a:t>
            </a:r>
            <a:r>
              <a:rPr lang="en-US" altLang="zh-CN" dirty="0"/>
              <a:t>Units. </a:t>
            </a:r>
            <a:r>
              <a:rPr lang="zh-CN" altLang="en-US" dirty="0"/>
              <a:t>全图共两个</a:t>
            </a:r>
            <a:r>
              <a:rPr lang="en-US" altLang="zh-CN" dirty="0"/>
              <a:t>LSTM Cell</a:t>
            </a:r>
            <a:r>
              <a:rPr lang="zh-CN" altLang="en-US" dirty="0"/>
              <a:t>，均采用</a:t>
            </a:r>
            <a:r>
              <a:rPr lang="en-US" altLang="zh-CN" dirty="0"/>
              <a:t>Bidirectional</a:t>
            </a:r>
            <a:r>
              <a:rPr lang="en-US" altLang="zh-CN" dirty="0">
                <a:solidFill>
                  <a:srgbClr val="ABB2BF"/>
                </a:solidFill>
                <a:latin typeface="Consolas" panose="020B0609020204030204" pitchFamily="49" charset="0"/>
              </a:rPr>
              <a:t> </a:t>
            </a:r>
            <a:r>
              <a:rPr lang="en-US" altLang="zh-CN" dirty="0"/>
              <a:t>Cell. </a:t>
            </a:r>
            <a:r>
              <a:rPr lang="zh-CN" altLang="en-US" dirty="0"/>
              <a:t>遗忘率设置为</a:t>
            </a:r>
            <a:r>
              <a:rPr lang="en-US" altLang="zh-CN" dirty="0"/>
              <a:t>0.24.</a:t>
            </a:r>
            <a:r>
              <a:rPr lang="zh-CN" altLang="en-US" dirty="0"/>
              <a:t>损失函数使用</a:t>
            </a:r>
            <a:r>
              <a:rPr lang="en-US" altLang="zh-CN" dirty="0"/>
              <a:t>Huber, </a:t>
            </a:r>
            <a:r>
              <a:rPr lang="zh-CN" altLang="en-US" dirty="0"/>
              <a:t>优化器选用</a:t>
            </a:r>
            <a:r>
              <a:rPr lang="en-US" altLang="zh-CN" dirty="0"/>
              <a:t>Adam</a:t>
            </a:r>
            <a:r>
              <a:rPr lang="zh-CN" altLang="en-US" dirty="0"/>
              <a:t>优化器。</a:t>
            </a:r>
            <a:r>
              <a:rPr lang="en-US" altLang="zh-CN" dirty="0"/>
              <a:t>Epoch </a:t>
            </a:r>
            <a:r>
              <a:rPr lang="zh-CN" altLang="en-US" dirty="0"/>
              <a:t>选为</a:t>
            </a:r>
            <a:r>
              <a:rPr lang="en-US" altLang="zh-CN" dirty="0"/>
              <a:t>60. </a:t>
            </a:r>
            <a:r>
              <a:rPr lang="zh-CN" altLang="en-US" dirty="0"/>
              <a:t>这样在大部分基金中的</a:t>
            </a:r>
            <a:r>
              <a:rPr lang="en-US" altLang="zh-CN" dirty="0"/>
              <a:t>Step</a:t>
            </a:r>
            <a:r>
              <a:rPr lang="zh-CN" altLang="en-US" dirty="0"/>
              <a:t>数控制在</a:t>
            </a:r>
            <a:r>
              <a:rPr lang="en-US" altLang="zh-CN" dirty="0"/>
              <a:t>20-30</a:t>
            </a:r>
            <a:r>
              <a:rPr lang="zh-CN" altLang="en-US" dirty="0"/>
              <a:t>步，时长控制在</a:t>
            </a:r>
            <a:r>
              <a:rPr lang="en-US" altLang="zh-CN" dirty="0"/>
              <a:t>2min(GTX1650 Laptop GPU).</a:t>
            </a:r>
          </a:p>
          <a:p>
            <a:endParaRPr lang="en-US" altLang="zh-CN" dirty="0"/>
          </a:p>
          <a:p>
            <a:pPr lvl="1"/>
            <a:endParaRPr lang="en-US" altLang="zh-CN" dirty="0"/>
          </a:p>
          <a:p>
            <a:pPr lvl="1"/>
            <a:endParaRPr lang="en-US" altLang="zh-CN" dirty="0"/>
          </a:p>
          <a:p>
            <a:pPr marL="457200" lvl="1" indent="0">
              <a:buNone/>
            </a:pPr>
            <a:endParaRPr lang="en-US" altLang="zh-CN" dirty="0"/>
          </a:p>
        </p:txBody>
      </p:sp>
      <p:pic>
        <p:nvPicPr>
          <p:cNvPr id="3074" name="Picture 2">
            <a:extLst>
              <a:ext uri="{FF2B5EF4-FFF2-40B4-BE49-F238E27FC236}">
                <a16:creationId xmlns:a16="http://schemas.microsoft.com/office/drawing/2014/main" id="{CC97B7FE-0FB4-423D-AEF4-898EE4702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5865" y="2340788"/>
            <a:ext cx="3927079" cy="224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478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B06EEE-8EC2-4630-8AF3-5BA18BF91401}"/>
              </a:ext>
            </a:extLst>
          </p:cNvPr>
          <p:cNvSpPr>
            <a:spLocks noGrp="1"/>
          </p:cNvSpPr>
          <p:nvPr>
            <p:ph type="body" sz="quarter" idx="11"/>
          </p:nvPr>
        </p:nvSpPr>
        <p:spPr/>
        <p:txBody>
          <a:bodyPr/>
          <a:lstStyle/>
          <a:p>
            <a:r>
              <a:rPr lang="zh-CN" altLang="en-US" dirty="0"/>
              <a:t>解释性：灵感来自华为云</a:t>
            </a:r>
          </a:p>
        </p:txBody>
      </p:sp>
      <p:sp>
        <p:nvSpPr>
          <p:cNvPr id="3" name="文本占位符 2">
            <a:extLst>
              <a:ext uri="{FF2B5EF4-FFF2-40B4-BE49-F238E27FC236}">
                <a16:creationId xmlns:a16="http://schemas.microsoft.com/office/drawing/2014/main" id="{6372C11E-9982-4CB4-930E-41F151AB85E7}"/>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4BF69BA7-A5D4-4957-9E81-BC4F83C91872}"/>
              </a:ext>
            </a:extLst>
          </p:cNvPr>
          <p:cNvSpPr>
            <a:spLocks noGrp="1"/>
          </p:cNvSpPr>
          <p:nvPr>
            <p:ph type="body" sz="quarter" idx="13"/>
          </p:nvPr>
        </p:nvSpPr>
        <p:spPr/>
        <p:txBody>
          <a:bodyPr/>
          <a:lstStyle/>
          <a:p>
            <a:endParaRPr lang="zh-CN" altLang="en-US"/>
          </a:p>
        </p:txBody>
      </p:sp>
      <p:pic>
        <p:nvPicPr>
          <p:cNvPr id="6" name="图片 5">
            <a:extLst>
              <a:ext uri="{FF2B5EF4-FFF2-40B4-BE49-F238E27FC236}">
                <a16:creationId xmlns:a16="http://schemas.microsoft.com/office/drawing/2014/main" id="{BE57F885-B5D0-4ED8-9B58-D70901AD4F52}"/>
              </a:ext>
            </a:extLst>
          </p:cNvPr>
          <p:cNvPicPr>
            <a:picLocks noChangeAspect="1"/>
          </p:cNvPicPr>
          <p:nvPr/>
        </p:nvPicPr>
        <p:blipFill>
          <a:blip r:embed="rId2"/>
          <a:stretch>
            <a:fillRect/>
          </a:stretch>
        </p:blipFill>
        <p:spPr>
          <a:xfrm>
            <a:off x="0" y="3049444"/>
            <a:ext cx="12192000" cy="2661011"/>
          </a:xfrm>
          <a:prstGeom prst="rect">
            <a:avLst/>
          </a:prstGeom>
        </p:spPr>
      </p:pic>
      <p:sp>
        <p:nvSpPr>
          <p:cNvPr id="7" name="文本框 6">
            <a:extLst>
              <a:ext uri="{FF2B5EF4-FFF2-40B4-BE49-F238E27FC236}">
                <a16:creationId xmlns:a16="http://schemas.microsoft.com/office/drawing/2014/main" id="{28AE72EC-AF8A-48EE-A31A-19E7D57751DC}"/>
              </a:ext>
            </a:extLst>
          </p:cNvPr>
          <p:cNvSpPr txBox="1"/>
          <p:nvPr/>
        </p:nvSpPr>
        <p:spPr>
          <a:xfrm>
            <a:off x="319056" y="895739"/>
            <a:ext cx="11670781" cy="142237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2000" dirty="0"/>
              <a:t>怎样避免用户对预测结果感到迷惑？</a:t>
            </a:r>
            <a:endParaRPr lang="en-US" altLang="zh-CN" sz="2000" dirty="0"/>
          </a:p>
          <a:p>
            <a:pPr marL="285750" indent="-285750">
              <a:lnSpc>
                <a:spcPct val="150000"/>
              </a:lnSpc>
              <a:buFont typeface="Wingdings" panose="05000000000000000000" pitchFamily="2" charset="2"/>
              <a:buChar char="ü"/>
            </a:pPr>
            <a:r>
              <a:rPr lang="zh-CN" altLang="en-US" sz="2000" dirty="0"/>
              <a:t>从华为云的预警规则中获得灵感，我们创建了</a:t>
            </a:r>
            <a:r>
              <a:rPr lang="zh-CN" altLang="en-US" sz="2000" dirty="0">
                <a:solidFill>
                  <a:srgbClr val="FF0000"/>
                </a:solidFill>
              </a:rPr>
              <a:t>“解释规则集”</a:t>
            </a:r>
            <a:r>
              <a:rPr lang="zh-CN" altLang="en-US" sz="2000" dirty="0"/>
              <a:t>的方案。我们可以添加规则集，设定优先级。系统自动为所有预测结果添加一个相当合理的解释。</a:t>
            </a:r>
            <a:endParaRPr lang="en-US" altLang="zh-CN" sz="2000" dirty="0"/>
          </a:p>
        </p:txBody>
      </p:sp>
    </p:spTree>
    <p:extLst>
      <p:ext uri="{BB962C8B-B14F-4D97-AF65-F5344CB8AC3E}">
        <p14:creationId xmlns:p14="http://schemas.microsoft.com/office/powerpoint/2010/main" val="785524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30">
            <a:extLst>
              <a:ext uri="{FF2B5EF4-FFF2-40B4-BE49-F238E27FC236}">
                <a16:creationId xmlns:a16="http://schemas.microsoft.com/office/drawing/2014/main" id="{33EA4054-69DA-42E2-B0C8-D2965A5AE444}"/>
              </a:ext>
            </a:extLst>
          </p:cNvPr>
          <p:cNvSpPr>
            <a:spLocks noGrp="1"/>
          </p:cNvSpPr>
          <p:nvPr>
            <p:ph type="body" sz="quarter" idx="14"/>
          </p:nvPr>
        </p:nvSpPr>
        <p:spPr/>
        <p:txBody>
          <a:bodyPr/>
          <a:lstStyle/>
          <a:p>
            <a:r>
              <a:rPr lang="zh-CN" altLang="en-US" dirty="0"/>
              <a:t>技术架构</a:t>
            </a:r>
          </a:p>
        </p:txBody>
      </p:sp>
      <p:sp>
        <p:nvSpPr>
          <p:cNvPr id="4" name="iŝḻíḋe">
            <a:extLst>
              <a:ext uri="{FF2B5EF4-FFF2-40B4-BE49-F238E27FC236}">
                <a16:creationId xmlns:a16="http://schemas.microsoft.com/office/drawing/2014/main" id="{515761BC-1C75-4CD4-9F23-9AF63E67BDAC}"/>
              </a:ext>
            </a:extLst>
          </p:cNvPr>
          <p:cNvSpPr/>
          <p:nvPr/>
        </p:nvSpPr>
        <p:spPr>
          <a:xfrm>
            <a:off x="9262270" y="1592263"/>
            <a:ext cx="2636716" cy="2273028"/>
          </a:xfrm>
          <a:prstGeom prst="hexagon">
            <a:avLst>
              <a:gd name="adj" fmla="val 28930"/>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en-US" altLang="zh-CN" sz="1467" b="1" dirty="0">
                <a:solidFill>
                  <a:schemeClr val="bg1"/>
                </a:solidFill>
              </a:rPr>
              <a:t>Web</a:t>
            </a:r>
            <a:r>
              <a:rPr lang="zh-CN" altLang="en-US" sz="1467" b="1" dirty="0">
                <a:solidFill>
                  <a:schemeClr val="bg1"/>
                </a:solidFill>
              </a:rPr>
              <a:t>端框架</a:t>
            </a:r>
          </a:p>
        </p:txBody>
      </p:sp>
      <p:sp>
        <p:nvSpPr>
          <p:cNvPr id="5" name="îSḷíḋè">
            <a:extLst>
              <a:ext uri="{FF2B5EF4-FFF2-40B4-BE49-F238E27FC236}">
                <a16:creationId xmlns:a16="http://schemas.microsoft.com/office/drawing/2014/main" id="{7035D593-16F7-4C4E-9550-B65524F0124B}"/>
              </a:ext>
            </a:extLst>
          </p:cNvPr>
          <p:cNvSpPr/>
          <p:nvPr/>
        </p:nvSpPr>
        <p:spPr>
          <a:xfrm>
            <a:off x="7025264" y="1592263"/>
            <a:ext cx="2636716" cy="2273028"/>
          </a:xfrm>
          <a:prstGeom prst="hexagon">
            <a:avLst>
              <a:gd name="adj" fmla="val 28930"/>
              <a:gd name="vf" fmla="val 11547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en-US" altLang="zh-CN" sz="1467" b="1" dirty="0">
                <a:solidFill>
                  <a:schemeClr val="bg1"/>
                </a:solidFill>
              </a:rPr>
              <a:t>App</a:t>
            </a:r>
            <a:r>
              <a:rPr lang="zh-CN" altLang="en-US" sz="1467" b="1" dirty="0">
                <a:solidFill>
                  <a:schemeClr val="bg1"/>
                </a:solidFill>
              </a:rPr>
              <a:t>框架</a:t>
            </a:r>
          </a:p>
        </p:txBody>
      </p:sp>
      <p:sp>
        <p:nvSpPr>
          <p:cNvPr id="6" name="iṩļiḋê">
            <a:extLst>
              <a:ext uri="{FF2B5EF4-FFF2-40B4-BE49-F238E27FC236}">
                <a16:creationId xmlns:a16="http://schemas.microsoft.com/office/drawing/2014/main" id="{D570A44D-9B59-4AF9-A299-9EAF904FB57A}"/>
              </a:ext>
            </a:extLst>
          </p:cNvPr>
          <p:cNvSpPr/>
          <p:nvPr/>
        </p:nvSpPr>
        <p:spPr>
          <a:xfrm>
            <a:off x="293015" y="1592263"/>
            <a:ext cx="2636716" cy="2273028"/>
          </a:xfrm>
          <a:prstGeom prst="hexagon">
            <a:avLst>
              <a:gd name="adj" fmla="val 28930"/>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467" b="1" dirty="0">
                <a:solidFill>
                  <a:schemeClr val="bg1"/>
                </a:solidFill>
              </a:rPr>
              <a:t>后端框架</a:t>
            </a:r>
          </a:p>
        </p:txBody>
      </p:sp>
      <p:sp>
        <p:nvSpPr>
          <p:cNvPr id="7" name="îS1íḑé">
            <a:extLst>
              <a:ext uri="{FF2B5EF4-FFF2-40B4-BE49-F238E27FC236}">
                <a16:creationId xmlns:a16="http://schemas.microsoft.com/office/drawing/2014/main" id="{8B1EA605-788E-4273-84AC-FBBE2FE9CC98}"/>
              </a:ext>
            </a:extLst>
          </p:cNvPr>
          <p:cNvSpPr/>
          <p:nvPr/>
        </p:nvSpPr>
        <p:spPr>
          <a:xfrm>
            <a:off x="2544175" y="1592263"/>
            <a:ext cx="2636716" cy="2273028"/>
          </a:xfrm>
          <a:prstGeom prst="hexagon">
            <a:avLst>
              <a:gd name="adj" fmla="val 28930"/>
              <a:gd name="vf" fmla="val 11547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467" b="1" dirty="0">
                <a:solidFill>
                  <a:schemeClr val="bg1"/>
                </a:solidFill>
              </a:rPr>
              <a:t>关系型数据库</a:t>
            </a:r>
          </a:p>
        </p:txBody>
      </p:sp>
      <p:sp>
        <p:nvSpPr>
          <p:cNvPr id="8" name="iṣlîḓé">
            <a:extLst>
              <a:ext uri="{FF2B5EF4-FFF2-40B4-BE49-F238E27FC236}">
                <a16:creationId xmlns:a16="http://schemas.microsoft.com/office/drawing/2014/main" id="{06C220A6-CBFF-4154-85ED-6857AD9D9671}"/>
              </a:ext>
            </a:extLst>
          </p:cNvPr>
          <p:cNvSpPr/>
          <p:nvPr/>
        </p:nvSpPr>
        <p:spPr>
          <a:xfrm>
            <a:off x="4781181" y="1592263"/>
            <a:ext cx="2636716" cy="2273028"/>
          </a:xfrm>
          <a:prstGeom prst="hexagon">
            <a:avLst>
              <a:gd name="adj" fmla="val 28930"/>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467" b="1" dirty="0">
                <a:solidFill>
                  <a:schemeClr val="bg1"/>
                </a:solidFill>
              </a:rPr>
              <a:t>内存数据库</a:t>
            </a:r>
          </a:p>
        </p:txBody>
      </p:sp>
      <p:sp>
        <p:nvSpPr>
          <p:cNvPr id="9" name="ï$ļiďê">
            <a:extLst>
              <a:ext uri="{FF2B5EF4-FFF2-40B4-BE49-F238E27FC236}">
                <a16:creationId xmlns:a16="http://schemas.microsoft.com/office/drawing/2014/main" id="{8BCD5CA5-1A8F-4969-AEA6-D539CBCF55AD}"/>
              </a:ext>
            </a:extLst>
          </p:cNvPr>
          <p:cNvSpPr/>
          <p:nvPr/>
        </p:nvSpPr>
        <p:spPr bwMode="auto">
          <a:xfrm>
            <a:off x="4873625"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0" name="îṩ1iḓê">
            <a:extLst>
              <a:ext uri="{FF2B5EF4-FFF2-40B4-BE49-F238E27FC236}">
                <a16:creationId xmlns:a16="http://schemas.microsoft.com/office/drawing/2014/main" id="{007FAAAC-92CB-463E-87F7-A44DAB829006}"/>
              </a:ext>
            </a:extLst>
          </p:cNvPr>
          <p:cNvSpPr/>
          <p:nvPr/>
        </p:nvSpPr>
        <p:spPr bwMode="auto">
          <a:xfrm>
            <a:off x="2636619"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1" name="i$ļiďê">
            <a:extLst>
              <a:ext uri="{FF2B5EF4-FFF2-40B4-BE49-F238E27FC236}">
                <a16:creationId xmlns:a16="http://schemas.microsoft.com/office/drawing/2014/main" id="{573F76AB-823F-40AB-AB98-14766878290F}"/>
              </a:ext>
            </a:extLst>
          </p:cNvPr>
          <p:cNvSpPr/>
          <p:nvPr/>
        </p:nvSpPr>
        <p:spPr bwMode="auto">
          <a:xfrm>
            <a:off x="385459"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2" name="iṡľiďè">
            <a:extLst>
              <a:ext uri="{FF2B5EF4-FFF2-40B4-BE49-F238E27FC236}">
                <a16:creationId xmlns:a16="http://schemas.microsoft.com/office/drawing/2014/main" id="{094E9ED2-7A86-4B45-A4E6-C8216577D962}"/>
              </a:ext>
            </a:extLst>
          </p:cNvPr>
          <p:cNvSpPr/>
          <p:nvPr/>
        </p:nvSpPr>
        <p:spPr bwMode="auto">
          <a:xfrm>
            <a:off x="7117708"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7" name="ïşļiḓè">
            <a:extLst>
              <a:ext uri="{FF2B5EF4-FFF2-40B4-BE49-F238E27FC236}">
                <a16:creationId xmlns:a16="http://schemas.microsoft.com/office/drawing/2014/main" id="{07C3FD17-B9C9-4025-8354-57F885BDF1D4}"/>
              </a:ext>
            </a:extLst>
          </p:cNvPr>
          <p:cNvSpPr txBox="1"/>
          <p:nvPr/>
        </p:nvSpPr>
        <p:spPr>
          <a:xfrm>
            <a:off x="538688"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Spring Boot</a:t>
            </a:r>
            <a:endParaRPr lang="zh-CN" altLang="en-US" b="1" dirty="0"/>
          </a:p>
        </p:txBody>
      </p:sp>
      <p:sp>
        <p:nvSpPr>
          <p:cNvPr id="18" name="iŝliḑè">
            <a:extLst>
              <a:ext uri="{FF2B5EF4-FFF2-40B4-BE49-F238E27FC236}">
                <a16:creationId xmlns:a16="http://schemas.microsoft.com/office/drawing/2014/main" id="{8F36F6EC-3CD4-4FD9-B612-9E6F1A900091}"/>
              </a:ext>
            </a:extLst>
          </p:cNvPr>
          <p:cNvSpPr txBox="1"/>
          <p:nvPr/>
        </p:nvSpPr>
        <p:spPr bwMode="auto">
          <a:xfrm>
            <a:off x="538687" y="4429355"/>
            <a:ext cx="2145371" cy="1644874"/>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30000"/>
              </a:lnSpc>
            </a:pPr>
            <a:r>
              <a:rPr lang="zh-CN" altLang="en-US" sz="1400" dirty="0">
                <a:solidFill>
                  <a:schemeClr val="tx1">
                    <a:lumMod val="75000"/>
                    <a:lumOff val="25000"/>
                  </a:schemeClr>
                </a:solidFill>
              </a:rPr>
              <a:t>后端采用了</a:t>
            </a:r>
            <a:r>
              <a:rPr lang="en-US" altLang="zh-CN" sz="1400" dirty="0">
                <a:solidFill>
                  <a:schemeClr val="tx1">
                    <a:lumMod val="75000"/>
                    <a:lumOff val="25000"/>
                  </a:schemeClr>
                </a:solidFill>
              </a:rPr>
              <a:t>Spring Boot</a:t>
            </a:r>
            <a:r>
              <a:rPr lang="zh-CN" altLang="en-US" sz="1400" dirty="0">
                <a:solidFill>
                  <a:schemeClr val="tx1">
                    <a:lumMod val="75000"/>
                    <a:lumOff val="25000"/>
                  </a:schemeClr>
                </a:solidFill>
              </a:rPr>
              <a:t>框架。和数据库的连接使用了</a:t>
            </a:r>
            <a:r>
              <a:rPr lang="en-US" altLang="zh-CN" sz="1400" b="0" i="0" dirty="0">
                <a:solidFill>
                  <a:srgbClr val="191E1E"/>
                </a:solidFill>
                <a:effectLst/>
                <a:latin typeface="Metropolis"/>
              </a:rPr>
              <a:t>Spring Data JPA</a:t>
            </a:r>
            <a:r>
              <a:rPr lang="zh-CN" altLang="en-US" sz="1400" dirty="0">
                <a:solidFill>
                  <a:srgbClr val="191E1E"/>
                </a:solidFill>
                <a:latin typeface="Metropolis"/>
              </a:rPr>
              <a:t>。</a:t>
            </a:r>
            <a:endParaRPr lang="zh-CN" altLang="en-US" sz="1400" dirty="0">
              <a:solidFill>
                <a:schemeClr val="tx1">
                  <a:lumMod val="75000"/>
                  <a:lumOff val="25000"/>
                </a:schemeClr>
              </a:solidFill>
            </a:endParaRPr>
          </a:p>
        </p:txBody>
      </p:sp>
      <p:sp>
        <p:nvSpPr>
          <p:cNvPr id="19" name="îslídê">
            <a:extLst>
              <a:ext uri="{FF2B5EF4-FFF2-40B4-BE49-F238E27FC236}">
                <a16:creationId xmlns:a16="http://schemas.microsoft.com/office/drawing/2014/main" id="{9548817D-E347-4D6D-92DD-7F5ABAB48942}"/>
              </a:ext>
            </a:extLst>
          </p:cNvPr>
          <p:cNvSpPr txBox="1"/>
          <p:nvPr/>
        </p:nvSpPr>
        <p:spPr>
          <a:xfrm>
            <a:off x="2789848"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MySQL</a:t>
            </a:r>
            <a:endParaRPr lang="zh-CN" altLang="en-US" b="1" dirty="0"/>
          </a:p>
        </p:txBody>
      </p:sp>
      <p:sp>
        <p:nvSpPr>
          <p:cNvPr id="20" name="îšḷîḍê">
            <a:extLst>
              <a:ext uri="{FF2B5EF4-FFF2-40B4-BE49-F238E27FC236}">
                <a16:creationId xmlns:a16="http://schemas.microsoft.com/office/drawing/2014/main" id="{5A052526-2DB9-4819-BB6A-8C6EF1F22709}"/>
              </a:ext>
            </a:extLst>
          </p:cNvPr>
          <p:cNvSpPr txBox="1"/>
          <p:nvPr/>
        </p:nvSpPr>
        <p:spPr bwMode="auto">
          <a:xfrm>
            <a:off x="2789847" y="4429355"/>
            <a:ext cx="2145371" cy="1644874"/>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zh-CN" altLang="en-US" sz="1400" dirty="0">
                <a:solidFill>
                  <a:schemeClr val="tx1">
                    <a:lumMod val="75000"/>
                    <a:lumOff val="25000"/>
                  </a:schemeClr>
                </a:solidFill>
              </a:rPr>
              <a:t>数据库主要使用了</a:t>
            </a:r>
            <a:r>
              <a:rPr lang="en-US" altLang="zh-CN" sz="1400" dirty="0">
                <a:solidFill>
                  <a:schemeClr val="tx1">
                    <a:lumMod val="75000"/>
                    <a:lumOff val="25000"/>
                  </a:schemeClr>
                </a:solidFill>
              </a:rPr>
              <a:t>MySQL</a:t>
            </a:r>
            <a:r>
              <a:rPr lang="zh-CN" altLang="en-US" sz="1400" dirty="0">
                <a:solidFill>
                  <a:schemeClr val="tx1">
                    <a:lumMod val="75000"/>
                    <a:lumOff val="25000"/>
                  </a:schemeClr>
                </a:solidFill>
              </a:rPr>
              <a:t>作为关系型数据库。</a:t>
            </a:r>
          </a:p>
        </p:txBody>
      </p:sp>
      <p:sp>
        <p:nvSpPr>
          <p:cNvPr id="21" name="íśḻîḍe">
            <a:extLst>
              <a:ext uri="{FF2B5EF4-FFF2-40B4-BE49-F238E27FC236}">
                <a16:creationId xmlns:a16="http://schemas.microsoft.com/office/drawing/2014/main" id="{6AA734FF-CBB6-4A2E-925C-5049DDF4B812}"/>
              </a:ext>
            </a:extLst>
          </p:cNvPr>
          <p:cNvSpPr txBox="1"/>
          <p:nvPr/>
        </p:nvSpPr>
        <p:spPr>
          <a:xfrm>
            <a:off x="5026853" y="3865291"/>
            <a:ext cx="2237003" cy="696318"/>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Redis</a:t>
            </a:r>
          </a:p>
          <a:p>
            <a:pPr marL="0" lvl="1" algn="ctr"/>
            <a:r>
              <a:rPr lang="en-US" altLang="zh-CN" b="1" dirty="0"/>
              <a:t>Java Map</a:t>
            </a:r>
          </a:p>
        </p:txBody>
      </p:sp>
      <p:sp>
        <p:nvSpPr>
          <p:cNvPr id="22" name="islîḍè">
            <a:extLst>
              <a:ext uri="{FF2B5EF4-FFF2-40B4-BE49-F238E27FC236}">
                <a16:creationId xmlns:a16="http://schemas.microsoft.com/office/drawing/2014/main" id="{16303007-E57F-4413-ABB2-6ED6130508DF}"/>
              </a:ext>
            </a:extLst>
          </p:cNvPr>
          <p:cNvSpPr txBox="1"/>
          <p:nvPr/>
        </p:nvSpPr>
        <p:spPr bwMode="auto">
          <a:xfrm>
            <a:off x="5067747" y="4429354"/>
            <a:ext cx="2145371" cy="2428645"/>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zh-CN" altLang="en-US" sz="1400" dirty="0">
                <a:solidFill>
                  <a:schemeClr val="tx1">
                    <a:lumMod val="75000"/>
                    <a:lumOff val="25000"/>
                  </a:schemeClr>
                </a:solidFill>
              </a:rPr>
              <a:t>后端内存数据库采用了</a:t>
            </a:r>
            <a:r>
              <a:rPr lang="en-US" altLang="zh-CN" sz="1400" dirty="0">
                <a:solidFill>
                  <a:schemeClr val="tx1">
                    <a:lumMod val="75000"/>
                    <a:lumOff val="25000"/>
                  </a:schemeClr>
                </a:solidFill>
              </a:rPr>
              <a:t>Redis</a:t>
            </a:r>
            <a:r>
              <a:rPr lang="zh-CN" altLang="en-US" sz="1400" dirty="0">
                <a:solidFill>
                  <a:schemeClr val="tx1">
                    <a:lumMod val="75000"/>
                    <a:lumOff val="25000"/>
                  </a:schemeClr>
                </a:solidFill>
              </a:rPr>
              <a:t>存储</a:t>
            </a:r>
            <a:r>
              <a:rPr lang="zh-CN" altLang="en-US" sz="1400" b="1" dirty="0">
                <a:solidFill>
                  <a:schemeClr val="tx1">
                    <a:lumMod val="75000"/>
                    <a:lumOff val="25000"/>
                  </a:schemeClr>
                </a:solidFill>
              </a:rPr>
              <a:t>自动过期</a:t>
            </a:r>
            <a:r>
              <a:rPr lang="zh-CN" altLang="en-US" sz="1400" dirty="0">
                <a:solidFill>
                  <a:schemeClr val="tx1">
                    <a:lumMod val="75000"/>
                    <a:lumOff val="25000"/>
                  </a:schemeClr>
                </a:solidFill>
              </a:rPr>
              <a:t>的验证码等信息；采用</a:t>
            </a:r>
            <a:r>
              <a:rPr lang="en-US" altLang="zh-CN" sz="1400" dirty="0">
                <a:solidFill>
                  <a:schemeClr val="tx1">
                    <a:lumMod val="75000"/>
                    <a:lumOff val="25000"/>
                  </a:schemeClr>
                </a:solidFill>
              </a:rPr>
              <a:t>Java Map</a:t>
            </a:r>
            <a:r>
              <a:rPr lang="zh-CN" altLang="en-US" sz="1400" dirty="0">
                <a:solidFill>
                  <a:schemeClr val="tx1">
                    <a:lumMod val="75000"/>
                    <a:lumOff val="25000"/>
                  </a:schemeClr>
                </a:solidFill>
              </a:rPr>
              <a:t>存储</a:t>
            </a:r>
            <a:r>
              <a:rPr lang="zh-CN" altLang="en-US" sz="1400" b="1" dirty="0">
                <a:solidFill>
                  <a:schemeClr val="tx1">
                    <a:lumMod val="75000"/>
                    <a:lumOff val="25000"/>
                  </a:schemeClr>
                </a:solidFill>
              </a:rPr>
              <a:t>需要性能</a:t>
            </a:r>
            <a:r>
              <a:rPr lang="zh-CN" altLang="en-US" sz="1400" dirty="0">
                <a:solidFill>
                  <a:schemeClr val="tx1">
                    <a:lumMod val="75000"/>
                    <a:lumOff val="25000"/>
                  </a:schemeClr>
                </a:solidFill>
              </a:rPr>
              <a:t>的页面缓存。</a:t>
            </a:r>
            <a:endParaRPr lang="en-US" altLang="zh-CN" sz="1400" dirty="0">
              <a:solidFill>
                <a:schemeClr val="tx1">
                  <a:lumMod val="75000"/>
                  <a:lumOff val="25000"/>
                </a:schemeClr>
              </a:solidFill>
            </a:endParaRPr>
          </a:p>
        </p:txBody>
      </p:sp>
      <p:sp>
        <p:nvSpPr>
          <p:cNvPr id="23" name="ïŝlïdê">
            <a:extLst>
              <a:ext uri="{FF2B5EF4-FFF2-40B4-BE49-F238E27FC236}">
                <a16:creationId xmlns:a16="http://schemas.microsoft.com/office/drawing/2014/main" id="{5B59EFFA-6612-4E5D-8BE3-9DC74776FC88}"/>
              </a:ext>
            </a:extLst>
          </p:cNvPr>
          <p:cNvSpPr txBox="1"/>
          <p:nvPr/>
        </p:nvSpPr>
        <p:spPr>
          <a:xfrm>
            <a:off x="7270937"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React Native</a:t>
            </a:r>
            <a:endParaRPr lang="zh-CN" altLang="en-US" b="1" dirty="0"/>
          </a:p>
        </p:txBody>
      </p:sp>
      <p:sp>
        <p:nvSpPr>
          <p:cNvPr id="24" name="îṣľídè">
            <a:extLst>
              <a:ext uri="{FF2B5EF4-FFF2-40B4-BE49-F238E27FC236}">
                <a16:creationId xmlns:a16="http://schemas.microsoft.com/office/drawing/2014/main" id="{0641C295-8B01-41BE-ADCE-F5CF82CA72BD}"/>
              </a:ext>
            </a:extLst>
          </p:cNvPr>
          <p:cNvSpPr txBox="1"/>
          <p:nvPr/>
        </p:nvSpPr>
        <p:spPr bwMode="auto">
          <a:xfrm>
            <a:off x="7270936" y="4429354"/>
            <a:ext cx="2145371" cy="2009545"/>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en-US" altLang="zh-CN" sz="1400" dirty="0">
                <a:solidFill>
                  <a:schemeClr val="tx1">
                    <a:lumMod val="75000"/>
                    <a:lumOff val="25000"/>
                  </a:schemeClr>
                </a:solidFill>
              </a:rPr>
              <a:t>App</a:t>
            </a:r>
            <a:r>
              <a:rPr lang="zh-CN" altLang="en-US" sz="1400" dirty="0">
                <a:solidFill>
                  <a:schemeClr val="tx1">
                    <a:lumMod val="75000"/>
                    <a:lumOff val="25000"/>
                  </a:schemeClr>
                </a:solidFill>
              </a:rPr>
              <a:t>客户端采用了</a:t>
            </a:r>
            <a:r>
              <a:rPr lang="en-US" altLang="zh-CN" sz="1400" dirty="0">
                <a:solidFill>
                  <a:schemeClr val="tx1">
                    <a:lumMod val="75000"/>
                    <a:lumOff val="25000"/>
                  </a:schemeClr>
                </a:solidFill>
              </a:rPr>
              <a:t>React Native</a:t>
            </a:r>
            <a:r>
              <a:rPr lang="zh-CN" altLang="en-US" sz="1400" dirty="0">
                <a:solidFill>
                  <a:schemeClr val="tx1">
                    <a:lumMod val="75000"/>
                    <a:lumOff val="25000"/>
                  </a:schemeClr>
                </a:solidFill>
              </a:rPr>
              <a:t>进行开发，</a:t>
            </a:r>
            <a:r>
              <a:rPr lang="zh-CN" altLang="en-US" sz="1400" b="1" dirty="0">
                <a:solidFill>
                  <a:schemeClr val="tx1">
                    <a:lumMod val="75000"/>
                    <a:lumOff val="25000"/>
                  </a:schemeClr>
                </a:solidFill>
              </a:rPr>
              <a:t>一次编写，多次使用。</a:t>
            </a:r>
          </a:p>
        </p:txBody>
      </p:sp>
      <p:sp>
        <p:nvSpPr>
          <p:cNvPr id="25" name="îśļîḓè">
            <a:extLst>
              <a:ext uri="{FF2B5EF4-FFF2-40B4-BE49-F238E27FC236}">
                <a16:creationId xmlns:a16="http://schemas.microsoft.com/office/drawing/2014/main" id="{986613CF-A402-4293-8111-27C2785CFA64}"/>
              </a:ext>
            </a:extLst>
          </p:cNvPr>
          <p:cNvSpPr/>
          <p:nvPr/>
        </p:nvSpPr>
        <p:spPr bwMode="auto">
          <a:xfrm>
            <a:off x="9354714"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7" name="îṥlidé">
            <a:extLst>
              <a:ext uri="{FF2B5EF4-FFF2-40B4-BE49-F238E27FC236}">
                <a16:creationId xmlns:a16="http://schemas.microsoft.com/office/drawing/2014/main" id="{C3A581BE-7411-44C0-8A80-DC9F2F14ED57}"/>
              </a:ext>
            </a:extLst>
          </p:cNvPr>
          <p:cNvSpPr txBox="1"/>
          <p:nvPr/>
        </p:nvSpPr>
        <p:spPr>
          <a:xfrm>
            <a:off x="9507942"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Ant</a:t>
            </a:r>
            <a:r>
              <a:rPr lang="zh-CN" altLang="en-US" b="1" dirty="0"/>
              <a:t> </a:t>
            </a:r>
            <a:r>
              <a:rPr lang="en-US" altLang="zh-CN" b="1" dirty="0"/>
              <a:t>Design</a:t>
            </a:r>
            <a:r>
              <a:rPr lang="zh-CN" altLang="en-US" b="1" dirty="0"/>
              <a:t> </a:t>
            </a:r>
            <a:r>
              <a:rPr lang="en-US" altLang="zh-CN" b="1" dirty="0"/>
              <a:t>Pro</a:t>
            </a:r>
            <a:endParaRPr lang="zh-CN" altLang="en-US" b="1" dirty="0"/>
          </a:p>
        </p:txBody>
      </p:sp>
      <p:sp>
        <p:nvSpPr>
          <p:cNvPr id="28" name="işḷïḑè">
            <a:extLst>
              <a:ext uri="{FF2B5EF4-FFF2-40B4-BE49-F238E27FC236}">
                <a16:creationId xmlns:a16="http://schemas.microsoft.com/office/drawing/2014/main" id="{2DC6C406-ADBF-45E0-A169-B1818153E61B}"/>
              </a:ext>
            </a:extLst>
          </p:cNvPr>
          <p:cNvSpPr txBox="1"/>
          <p:nvPr/>
        </p:nvSpPr>
        <p:spPr bwMode="auto">
          <a:xfrm>
            <a:off x="9507941" y="4429355"/>
            <a:ext cx="2145371" cy="1766172"/>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en-US" altLang="zh-CN" sz="1400" dirty="0">
                <a:solidFill>
                  <a:schemeClr val="tx1">
                    <a:lumMod val="75000"/>
                    <a:lumOff val="25000"/>
                  </a:schemeClr>
                </a:solidFill>
              </a:rPr>
              <a:t>Web</a:t>
            </a:r>
            <a:r>
              <a:rPr lang="zh-CN" altLang="en-US" sz="1400" dirty="0">
                <a:solidFill>
                  <a:schemeClr val="tx1">
                    <a:lumMod val="75000"/>
                    <a:lumOff val="25000"/>
                  </a:schemeClr>
                </a:solidFill>
              </a:rPr>
              <a:t>端使用</a:t>
            </a:r>
            <a:r>
              <a:rPr lang="en-US" altLang="zh-CN" sz="1400" b="1" dirty="0">
                <a:solidFill>
                  <a:schemeClr val="tx1">
                    <a:lumMod val="75000"/>
                    <a:lumOff val="25000"/>
                  </a:schemeClr>
                </a:solidFill>
              </a:rPr>
              <a:t>Antd</a:t>
            </a:r>
            <a:r>
              <a:rPr lang="zh-CN" altLang="en-US" sz="1400" b="1" dirty="0">
                <a:solidFill>
                  <a:schemeClr val="tx1">
                    <a:lumMod val="75000"/>
                    <a:lumOff val="25000"/>
                  </a:schemeClr>
                </a:solidFill>
              </a:rPr>
              <a:t> </a:t>
            </a:r>
            <a:r>
              <a:rPr lang="en-US" altLang="zh-CN" sz="1400" b="1" dirty="0">
                <a:solidFill>
                  <a:schemeClr val="tx1">
                    <a:lumMod val="75000"/>
                    <a:lumOff val="25000"/>
                  </a:schemeClr>
                </a:solidFill>
              </a:rPr>
              <a:t>Pro</a:t>
            </a:r>
            <a:r>
              <a:rPr lang="zh-CN" altLang="en-US" sz="1400" dirty="0">
                <a:solidFill>
                  <a:schemeClr val="tx1">
                    <a:lumMod val="75000"/>
                    <a:lumOff val="25000"/>
                  </a:schemeClr>
                </a:solidFill>
              </a:rPr>
              <a:t>中台框架，</a:t>
            </a:r>
            <a:r>
              <a:rPr lang="en-US" altLang="zh-CN" sz="1400" dirty="0">
                <a:solidFill>
                  <a:schemeClr val="tx1">
                    <a:lumMod val="75000"/>
                    <a:lumOff val="25000"/>
                  </a:schemeClr>
                </a:solidFill>
              </a:rPr>
              <a:t>Umi JS</a:t>
            </a:r>
            <a:r>
              <a:rPr lang="zh-CN" altLang="en-US" sz="1400" dirty="0">
                <a:solidFill>
                  <a:schemeClr val="tx1">
                    <a:lumMod val="75000"/>
                    <a:lumOff val="25000"/>
                  </a:schemeClr>
                </a:solidFill>
              </a:rPr>
              <a:t>应用框架，采用</a:t>
            </a:r>
            <a:r>
              <a:rPr lang="en-US" altLang="zh-CN" sz="1400" dirty="0">
                <a:solidFill>
                  <a:schemeClr val="tx1">
                    <a:lumMod val="75000"/>
                    <a:lumOff val="25000"/>
                  </a:schemeClr>
                </a:solidFill>
              </a:rPr>
              <a:t>TypeScript </a:t>
            </a:r>
            <a:r>
              <a:rPr lang="zh-CN" altLang="en-US" sz="1400" dirty="0">
                <a:solidFill>
                  <a:schemeClr val="tx1">
                    <a:lumMod val="75000"/>
                    <a:lumOff val="25000"/>
                  </a:schemeClr>
                </a:solidFill>
              </a:rPr>
              <a:t>语言编写，</a:t>
            </a:r>
            <a:r>
              <a:rPr lang="en-US" altLang="zh-CN" sz="1400" dirty="0">
                <a:solidFill>
                  <a:schemeClr val="tx1">
                    <a:lumMod val="75000"/>
                    <a:lumOff val="25000"/>
                  </a:schemeClr>
                </a:solidFill>
              </a:rPr>
              <a:t>Less </a:t>
            </a:r>
            <a:r>
              <a:rPr lang="zh-CN" altLang="en-US" sz="1400" dirty="0">
                <a:solidFill>
                  <a:schemeClr val="tx1">
                    <a:lumMod val="75000"/>
                    <a:lumOff val="25000"/>
                  </a:schemeClr>
                </a:solidFill>
              </a:rPr>
              <a:t>语言编写层叠样式表。</a:t>
            </a:r>
          </a:p>
        </p:txBody>
      </p:sp>
      <p:pic>
        <p:nvPicPr>
          <p:cNvPr id="1026" name="Picture 2" descr="Java - 维基百科，自由的百科全书">
            <a:extLst>
              <a:ext uri="{FF2B5EF4-FFF2-40B4-BE49-F238E27FC236}">
                <a16:creationId xmlns:a16="http://schemas.microsoft.com/office/drawing/2014/main" id="{6689FDF6-8795-46DE-B3F6-DFEB94A0F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50" y="2192466"/>
            <a:ext cx="881934" cy="8819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ySQL - 维基百科，自由的百科全书">
            <a:extLst>
              <a:ext uri="{FF2B5EF4-FFF2-40B4-BE49-F238E27FC236}">
                <a16:creationId xmlns:a16="http://schemas.microsoft.com/office/drawing/2014/main" id="{7CF269B6-3701-4B99-A027-C0F8712B4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126" y="2315332"/>
            <a:ext cx="1309881" cy="674589"/>
          </a:xfrm>
          <a:prstGeom prst="rect">
            <a:avLst/>
          </a:prstGeom>
          <a:noFill/>
          <a:extLst>
            <a:ext uri="{909E8E84-426E-40DD-AFC4-6F175D3DCCD1}">
              <a14:hiddenFill xmlns:a14="http://schemas.microsoft.com/office/drawing/2010/main">
                <a:solidFill>
                  <a:srgbClr val="FFFFFF"/>
                </a:solidFill>
              </a14:hiddenFill>
            </a:ext>
          </a:extLst>
        </p:spPr>
      </p:pic>
      <p:pic>
        <p:nvPicPr>
          <p:cNvPr id="14" name="图形 13">
            <a:extLst>
              <a:ext uri="{FF2B5EF4-FFF2-40B4-BE49-F238E27FC236}">
                <a16:creationId xmlns:a16="http://schemas.microsoft.com/office/drawing/2014/main" id="{42C8E11C-E193-5046-AC9E-C6C9712723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3858" y="2180828"/>
            <a:ext cx="1234131" cy="872301"/>
          </a:xfrm>
          <a:prstGeom prst="rect">
            <a:avLst/>
          </a:prstGeom>
        </p:spPr>
      </p:pic>
      <p:pic>
        <p:nvPicPr>
          <p:cNvPr id="16" name="图片 15">
            <a:extLst>
              <a:ext uri="{FF2B5EF4-FFF2-40B4-BE49-F238E27FC236}">
                <a16:creationId xmlns:a16="http://schemas.microsoft.com/office/drawing/2014/main" id="{9BB5061A-0C31-C44F-989B-B6B4C6B16F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6737" y="2530211"/>
            <a:ext cx="973696" cy="324565"/>
          </a:xfrm>
          <a:prstGeom prst="rect">
            <a:avLst/>
          </a:prstGeom>
        </p:spPr>
      </p:pic>
      <p:pic>
        <p:nvPicPr>
          <p:cNvPr id="39" name="图形 38">
            <a:extLst>
              <a:ext uri="{FF2B5EF4-FFF2-40B4-BE49-F238E27FC236}">
                <a16:creationId xmlns:a16="http://schemas.microsoft.com/office/drawing/2014/main" id="{A8726776-AE43-DC4B-9E93-F98B276F01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7420" y="2528680"/>
            <a:ext cx="1160533" cy="295259"/>
          </a:xfrm>
          <a:prstGeom prst="rect">
            <a:avLst/>
          </a:prstGeom>
        </p:spPr>
      </p:pic>
      <p:pic>
        <p:nvPicPr>
          <p:cNvPr id="46" name="图片 45">
            <a:extLst>
              <a:ext uri="{FF2B5EF4-FFF2-40B4-BE49-F238E27FC236}">
                <a16:creationId xmlns:a16="http://schemas.microsoft.com/office/drawing/2014/main" id="{27E7CCE4-0DF7-F240-A935-5EF4F6342A43}"/>
              </a:ext>
            </a:extLst>
          </p:cNvPr>
          <p:cNvPicPr>
            <a:picLocks noChangeAspect="1"/>
          </p:cNvPicPr>
          <p:nvPr/>
        </p:nvPicPr>
        <p:blipFill>
          <a:blip r:embed="rId9"/>
          <a:stretch>
            <a:fillRect/>
          </a:stretch>
        </p:blipFill>
        <p:spPr>
          <a:xfrm>
            <a:off x="10730472" y="2303825"/>
            <a:ext cx="626305" cy="626305"/>
          </a:xfrm>
          <a:prstGeom prst="rect">
            <a:avLst/>
          </a:prstGeom>
        </p:spPr>
      </p:pic>
      <p:pic>
        <p:nvPicPr>
          <p:cNvPr id="49" name="图形 48">
            <a:extLst>
              <a:ext uri="{FF2B5EF4-FFF2-40B4-BE49-F238E27FC236}">
                <a16:creationId xmlns:a16="http://schemas.microsoft.com/office/drawing/2014/main" id="{E04F73D0-EF8F-5B48-9794-84778BBC1B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1025" y="2319021"/>
            <a:ext cx="626305" cy="626305"/>
          </a:xfrm>
          <a:prstGeom prst="rect">
            <a:avLst/>
          </a:prstGeom>
        </p:spPr>
      </p:pic>
      <p:pic>
        <p:nvPicPr>
          <p:cNvPr id="51" name="图形 50">
            <a:extLst>
              <a:ext uri="{FF2B5EF4-FFF2-40B4-BE49-F238E27FC236}">
                <a16:creationId xmlns:a16="http://schemas.microsoft.com/office/drawing/2014/main" id="{40FC89C8-61B4-E543-A2CA-996BE7C185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69306" y="2221977"/>
            <a:ext cx="969705" cy="855623"/>
          </a:xfrm>
          <a:prstGeom prst="rect">
            <a:avLst/>
          </a:prstGeom>
        </p:spPr>
      </p:pic>
    </p:spTree>
    <p:extLst>
      <p:ext uri="{BB962C8B-B14F-4D97-AF65-F5344CB8AC3E}">
        <p14:creationId xmlns:p14="http://schemas.microsoft.com/office/powerpoint/2010/main" val="2534256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30">
            <a:extLst>
              <a:ext uri="{FF2B5EF4-FFF2-40B4-BE49-F238E27FC236}">
                <a16:creationId xmlns:a16="http://schemas.microsoft.com/office/drawing/2014/main" id="{33EA4054-69DA-42E2-B0C8-D2965A5AE444}"/>
              </a:ext>
            </a:extLst>
          </p:cNvPr>
          <p:cNvSpPr>
            <a:spLocks noGrp="1"/>
          </p:cNvSpPr>
          <p:nvPr>
            <p:ph type="body" sz="quarter" idx="14"/>
          </p:nvPr>
        </p:nvSpPr>
        <p:spPr/>
        <p:txBody>
          <a:bodyPr/>
          <a:lstStyle/>
          <a:p>
            <a:r>
              <a:rPr lang="zh-CN" altLang="en-US" dirty="0"/>
              <a:t>技术架构</a:t>
            </a:r>
          </a:p>
        </p:txBody>
      </p:sp>
      <p:sp>
        <p:nvSpPr>
          <p:cNvPr id="4" name="iŝḻíḋe">
            <a:extLst>
              <a:ext uri="{FF2B5EF4-FFF2-40B4-BE49-F238E27FC236}">
                <a16:creationId xmlns:a16="http://schemas.microsoft.com/office/drawing/2014/main" id="{515761BC-1C75-4CD4-9F23-9AF63E67BDAC}"/>
              </a:ext>
            </a:extLst>
          </p:cNvPr>
          <p:cNvSpPr/>
          <p:nvPr/>
        </p:nvSpPr>
        <p:spPr>
          <a:xfrm>
            <a:off x="9262270" y="1592263"/>
            <a:ext cx="2636716" cy="2273028"/>
          </a:xfrm>
          <a:prstGeom prst="hexagon">
            <a:avLst>
              <a:gd name="adj" fmla="val 28930"/>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467" b="1" dirty="0">
                <a:solidFill>
                  <a:schemeClr val="bg1"/>
                </a:solidFill>
              </a:rPr>
              <a:t>作图技术</a:t>
            </a:r>
          </a:p>
        </p:txBody>
      </p:sp>
      <p:sp>
        <p:nvSpPr>
          <p:cNvPr id="5" name="îSḷíḋè">
            <a:extLst>
              <a:ext uri="{FF2B5EF4-FFF2-40B4-BE49-F238E27FC236}">
                <a16:creationId xmlns:a16="http://schemas.microsoft.com/office/drawing/2014/main" id="{7035D593-16F7-4C4E-9550-B65524F0124B}"/>
              </a:ext>
            </a:extLst>
          </p:cNvPr>
          <p:cNvSpPr/>
          <p:nvPr/>
        </p:nvSpPr>
        <p:spPr>
          <a:xfrm>
            <a:off x="7025264" y="1592263"/>
            <a:ext cx="2636716" cy="2273028"/>
          </a:xfrm>
          <a:prstGeom prst="hexagon">
            <a:avLst>
              <a:gd name="adj" fmla="val 28930"/>
              <a:gd name="vf" fmla="val 11547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467" b="1" dirty="0">
                <a:solidFill>
                  <a:schemeClr val="bg1"/>
                </a:solidFill>
              </a:rPr>
              <a:t>协作与发布</a:t>
            </a:r>
          </a:p>
        </p:txBody>
      </p:sp>
      <p:sp>
        <p:nvSpPr>
          <p:cNvPr id="6" name="iṩļiḋê">
            <a:extLst>
              <a:ext uri="{FF2B5EF4-FFF2-40B4-BE49-F238E27FC236}">
                <a16:creationId xmlns:a16="http://schemas.microsoft.com/office/drawing/2014/main" id="{D570A44D-9B59-4AF9-A299-9EAF904FB57A}"/>
              </a:ext>
            </a:extLst>
          </p:cNvPr>
          <p:cNvSpPr/>
          <p:nvPr/>
        </p:nvSpPr>
        <p:spPr>
          <a:xfrm>
            <a:off x="293015" y="1592263"/>
            <a:ext cx="2636716" cy="2273028"/>
          </a:xfrm>
          <a:prstGeom prst="hexagon">
            <a:avLst>
              <a:gd name="adj" fmla="val 28930"/>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467" b="1" dirty="0">
                <a:solidFill>
                  <a:schemeClr val="bg1"/>
                </a:solidFill>
              </a:rPr>
              <a:t>安全框架</a:t>
            </a:r>
          </a:p>
        </p:txBody>
      </p:sp>
      <p:sp>
        <p:nvSpPr>
          <p:cNvPr id="7" name="îS1íḑé">
            <a:extLst>
              <a:ext uri="{FF2B5EF4-FFF2-40B4-BE49-F238E27FC236}">
                <a16:creationId xmlns:a16="http://schemas.microsoft.com/office/drawing/2014/main" id="{8B1EA605-788E-4273-84AC-FBBE2FE9CC98}"/>
              </a:ext>
            </a:extLst>
          </p:cNvPr>
          <p:cNvSpPr/>
          <p:nvPr/>
        </p:nvSpPr>
        <p:spPr>
          <a:xfrm>
            <a:off x="2544175" y="1592263"/>
            <a:ext cx="2636716" cy="2273028"/>
          </a:xfrm>
          <a:prstGeom prst="hexagon">
            <a:avLst>
              <a:gd name="adj" fmla="val 28930"/>
              <a:gd name="vf" fmla="val 11547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467" b="1" dirty="0">
                <a:solidFill>
                  <a:schemeClr val="bg1"/>
                </a:solidFill>
              </a:rPr>
              <a:t>爬虫框架</a:t>
            </a:r>
          </a:p>
        </p:txBody>
      </p:sp>
      <p:sp>
        <p:nvSpPr>
          <p:cNvPr id="8" name="iṣlîḓé">
            <a:extLst>
              <a:ext uri="{FF2B5EF4-FFF2-40B4-BE49-F238E27FC236}">
                <a16:creationId xmlns:a16="http://schemas.microsoft.com/office/drawing/2014/main" id="{06C220A6-CBFF-4154-85ED-6857AD9D9671}"/>
              </a:ext>
            </a:extLst>
          </p:cNvPr>
          <p:cNvSpPr/>
          <p:nvPr/>
        </p:nvSpPr>
        <p:spPr>
          <a:xfrm>
            <a:off x="4781181" y="1592263"/>
            <a:ext cx="2636716" cy="2273028"/>
          </a:xfrm>
          <a:prstGeom prst="hexagon">
            <a:avLst>
              <a:gd name="adj" fmla="val 28930"/>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600" b="1" dirty="0"/>
              <a:t>深度学习框架</a:t>
            </a:r>
          </a:p>
        </p:txBody>
      </p:sp>
      <p:sp>
        <p:nvSpPr>
          <p:cNvPr id="9" name="ï$ļiďê">
            <a:extLst>
              <a:ext uri="{FF2B5EF4-FFF2-40B4-BE49-F238E27FC236}">
                <a16:creationId xmlns:a16="http://schemas.microsoft.com/office/drawing/2014/main" id="{8BCD5CA5-1A8F-4969-AEA6-D539CBCF55AD}"/>
              </a:ext>
            </a:extLst>
          </p:cNvPr>
          <p:cNvSpPr/>
          <p:nvPr/>
        </p:nvSpPr>
        <p:spPr bwMode="auto">
          <a:xfrm>
            <a:off x="4873625"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0" name="îṩ1iḓê">
            <a:extLst>
              <a:ext uri="{FF2B5EF4-FFF2-40B4-BE49-F238E27FC236}">
                <a16:creationId xmlns:a16="http://schemas.microsoft.com/office/drawing/2014/main" id="{007FAAAC-92CB-463E-87F7-A44DAB829006}"/>
              </a:ext>
            </a:extLst>
          </p:cNvPr>
          <p:cNvSpPr/>
          <p:nvPr/>
        </p:nvSpPr>
        <p:spPr bwMode="auto">
          <a:xfrm>
            <a:off x="2636619"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1" name="i$ļiďê">
            <a:extLst>
              <a:ext uri="{FF2B5EF4-FFF2-40B4-BE49-F238E27FC236}">
                <a16:creationId xmlns:a16="http://schemas.microsoft.com/office/drawing/2014/main" id="{573F76AB-823F-40AB-AB98-14766878290F}"/>
              </a:ext>
            </a:extLst>
          </p:cNvPr>
          <p:cNvSpPr/>
          <p:nvPr/>
        </p:nvSpPr>
        <p:spPr bwMode="auto">
          <a:xfrm>
            <a:off x="385459"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2" name="iṡľiďè">
            <a:extLst>
              <a:ext uri="{FF2B5EF4-FFF2-40B4-BE49-F238E27FC236}">
                <a16:creationId xmlns:a16="http://schemas.microsoft.com/office/drawing/2014/main" id="{094E9ED2-7A86-4B45-A4E6-C8216577D962}"/>
              </a:ext>
            </a:extLst>
          </p:cNvPr>
          <p:cNvSpPr/>
          <p:nvPr/>
        </p:nvSpPr>
        <p:spPr bwMode="auto">
          <a:xfrm>
            <a:off x="7117708"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7" name="ïşļiḓè">
            <a:extLst>
              <a:ext uri="{FF2B5EF4-FFF2-40B4-BE49-F238E27FC236}">
                <a16:creationId xmlns:a16="http://schemas.microsoft.com/office/drawing/2014/main" id="{07C3FD17-B9C9-4025-8354-57F885BDF1D4}"/>
              </a:ext>
            </a:extLst>
          </p:cNvPr>
          <p:cNvSpPr txBox="1"/>
          <p:nvPr/>
        </p:nvSpPr>
        <p:spPr>
          <a:xfrm>
            <a:off x="538688"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Spring Security</a:t>
            </a:r>
            <a:endParaRPr lang="zh-CN" altLang="en-US" b="1" dirty="0"/>
          </a:p>
        </p:txBody>
      </p:sp>
      <p:sp>
        <p:nvSpPr>
          <p:cNvPr id="18" name="iŝliḑè">
            <a:extLst>
              <a:ext uri="{FF2B5EF4-FFF2-40B4-BE49-F238E27FC236}">
                <a16:creationId xmlns:a16="http://schemas.microsoft.com/office/drawing/2014/main" id="{8F36F6EC-3CD4-4FD9-B612-9E6F1A900091}"/>
              </a:ext>
            </a:extLst>
          </p:cNvPr>
          <p:cNvSpPr txBox="1"/>
          <p:nvPr/>
        </p:nvSpPr>
        <p:spPr bwMode="auto">
          <a:xfrm>
            <a:off x="538687" y="4429355"/>
            <a:ext cx="2145371" cy="1644874"/>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30000"/>
              </a:lnSpc>
            </a:pPr>
            <a:r>
              <a:rPr lang="zh-CN" altLang="en-US" sz="1400" dirty="0">
                <a:solidFill>
                  <a:schemeClr val="tx1">
                    <a:lumMod val="75000"/>
                    <a:lumOff val="25000"/>
                  </a:schemeClr>
                </a:solidFill>
              </a:rPr>
              <a:t>后端采用了</a:t>
            </a:r>
            <a:r>
              <a:rPr lang="en-US" altLang="zh-CN" sz="1400" dirty="0">
                <a:solidFill>
                  <a:schemeClr val="tx1">
                    <a:lumMod val="75000"/>
                    <a:lumOff val="25000"/>
                  </a:schemeClr>
                </a:solidFill>
              </a:rPr>
              <a:t>Spring Security</a:t>
            </a:r>
            <a:r>
              <a:rPr lang="zh-CN" altLang="en-US" sz="1400" dirty="0">
                <a:solidFill>
                  <a:schemeClr val="tx1">
                    <a:lumMod val="75000"/>
                    <a:lumOff val="25000"/>
                  </a:schemeClr>
                </a:solidFill>
              </a:rPr>
              <a:t>框架，重写了包括登陆类和拦截类在内的类，提供了更</a:t>
            </a:r>
            <a:r>
              <a:rPr lang="zh-CN" altLang="en-US" sz="1400" b="1" dirty="0">
                <a:solidFill>
                  <a:schemeClr val="tx1">
                    <a:lumMod val="75000"/>
                    <a:lumOff val="25000"/>
                  </a:schemeClr>
                </a:solidFill>
              </a:rPr>
              <a:t>本地化的日志</a:t>
            </a:r>
            <a:r>
              <a:rPr lang="zh-CN" altLang="en-US" sz="1400" dirty="0">
                <a:solidFill>
                  <a:schemeClr val="tx1">
                    <a:lumMod val="75000"/>
                    <a:lumOff val="25000"/>
                  </a:schemeClr>
                </a:solidFill>
              </a:rPr>
              <a:t>和返回值。</a:t>
            </a:r>
          </a:p>
        </p:txBody>
      </p:sp>
      <p:sp>
        <p:nvSpPr>
          <p:cNvPr id="19" name="îslídê">
            <a:extLst>
              <a:ext uri="{FF2B5EF4-FFF2-40B4-BE49-F238E27FC236}">
                <a16:creationId xmlns:a16="http://schemas.microsoft.com/office/drawing/2014/main" id="{9548817D-E347-4D6D-92DD-7F5ABAB48942}"/>
              </a:ext>
            </a:extLst>
          </p:cNvPr>
          <p:cNvSpPr txBox="1"/>
          <p:nvPr/>
        </p:nvSpPr>
        <p:spPr>
          <a:xfrm>
            <a:off x="2789848"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Scrapy</a:t>
            </a:r>
            <a:endParaRPr lang="zh-CN" altLang="en-US" b="1" dirty="0"/>
          </a:p>
        </p:txBody>
      </p:sp>
      <p:sp>
        <p:nvSpPr>
          <p:cNvPr id="20" name="îšḷîḍê">
            <a:extLst>
              <a:ext uri="{FF2B5EF4-FFF2-40B4-BE49-F238E27FC236}">
                <a16:creationId xmlns:a16="http://schemas.microsoft.com/office/drawing/2014/main" id="{5A052526-2DB9-4819-BB6A-8C6EF1F22709}"/>
              </a:ext>
            </a:extLst>
          </p:cNvPr>
          <p:cNvSpPr txBox="1"/>
          <p:nvPr/>
        </p:nvSpPr>
        <p:spPr bwMode="auto">
          <a:xfrm>
            <a:off x="2789847" y="4429355"/>
            <a:ext cx="2145371" cy="1644874"/>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zh-CN" altLang="en-US" sz="1400" dirty="0">
                <a:solidFill>
                  <a:schemeClr val="tx1">
                    <a:lumMod val="75000"/>
                    <a:lumOff val="25000"/>
                  </a:schemeClr>
                </a:solidFill>
              </a:rPr>
              <a:t>爬虫运用了</a:t>
            </a:r>
            <a:r>
              <a:rPr lang="en-US" altLang="zh-CN" sz="1400" dirty="0">
                <a:solidFill>
                  <a:schemeClr val="tx1">
                    <a:lumMod val="75000"/>
                    <a:lumOff val="25000"/>
                  </a:schemeClr>
                </a:solidFill>
              </a:rPr>
              <a:t>Scrapy</a:t>
            </a:r>
            <a:r>
              <a:rPr lang="zh-CN" altLang="en-US" sz="1400" dirty="0">
                <a:solidFill>
                  <a:schemeClr val="tx1">
                    <a:lumMod val="75000"/>
                    <a:lumOff val="25000"/>
                  </a:schemeClr>
                </a:solidFill>
              </a:rPr>
              <a:t>框架。能</a:t>
            </a:r>
            <a:r>
              <a:rPr lang="zh-CN" altLang="en-US" sz="1400" b="1" dirty="0">
                <a:solidFill>
                  <a:schemeClr val="tx1">
                    <a:lumMod val="75000"/>
                    <a:lumOff val="25000"/>
                  </a:schemeClr>
                </a:solidFill>
              </a:rPr>
              <a:t>高效，实时</a:t>
            </a:r>
            <a:r>
              <a:rPr lang="zh-CN" altLang="en-US" sz="1400" dirty="0">
                <a:solidFill>
                  <a:schemeClr val="tx1">
                    <a:lumMod val="75000"/>
                    <a:lumOff val="25000"/>
                  </a:schemeClr>
                </a:solidFill>
              </a:rPr>
              <a:t>的爬取基金和基金重仓股的数据。</a:t>
            </a:r>
          </a:p>
        </p:txBody>
      </p:sp>
      <p:sp>
        <p:nvSpPr>
          <p:cNvPr id="21" name="íśḻîḍe">
            <a:extLst>
              <a:ext uri="{FF2B5EF4-FFF2-40B4-BE49-F238E27FC236}">
                <a16:creationId xmlns:a16="http://schemas.microsoft.com/office/drawing/2014/main" id="{6AA734FF-CBB6-4A2E-925C-5049DDF4B812}"/>
              </a:ext>
            </a:extLst>
          </p:cNvPr>
          <p:cNvSpPr txBox="1"/>
          <p:nvPr/>
        </p:nvSpPr>
        <p:spPr>
          <a:xfrm>
            <a:off x="5026853"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Tensorflow</a:t>
            </a:r>
            <a:endParaRPr lang="zh-CN" altLang="en-US" b="1" dirty="0"/>
          </a:p>
        </p:txBody>
      </p:sp>
      <p:sp>
        <p:nvSpPr>
          <p:cNvPr id="22" name="islîḍè">
            <a:extLst>
              <a:ext uri="{FF2B5EF4-FFF2-40B4-BE49-F238E27FC236}">
                <a16:creationId xmlns:a16="http://schemas.microsoft.com/office/drawing/2014/main" id="{16303007-E57F-4413-ABB2-6ED6130508DF}"/>
              </a:ext>
            </a:extLst>
          </p:cNvPr>
          <p:cNvSpPr txBox="1"/>
          <p:nvPr/>
        </p:nvSpPr>
        <p:spPr bwMode="auto">
          <a:xfrm>
            <a:off x="5026852" y="4429355"/>
            <a:ext cx="2145371" cy="1766172"/>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zh-CN" altLang="en-US" sz="1400" dirty="0">
                <a:solidFill>
                  <a:schemeClr val="tx1">
                    <a:lumMod val="75000"/>
                    <a:lumOff val="25000"/>
                  </a:schemeClr>
                </a:solidFill>
              </a:rPr>
              <a:t>深度学习采用了</a:t>
            </a:r>
            <a:r>
              <a:rPr lang="en-US" altLang="zh-CN" sz="1400" dirty="0">
                <a:solidFill>
                  <a:schemeClr val="tx1">
                    <a:lumMod val="75000"/>
                    <a:lumOff val="25000"/>
                  </a:schemeClr>
                </a:solidFill>
              </a:rPr>
              <a:t>Tensorflow</a:t>
            </a:r>
            <a:r>
              <a:rPr lang="zh-CN" altLang="en-US" sz="1400" dirty="0">
                <a:solidFill>
                  <a:schemeClr val="tx1">
                    <a:lumMod val="75000"/>
                    <a:lumOff val="25000"/>
                  </a:schemeClr>
                </a:solidFill>
              </a:rPr>
              <a:t>框架，使用了</a:t>
            </a:r>
            <a:r>
              <a:rPr lang="en-US" altLang="zh-CN" sz="1400" dirty="0">
                <a:solidFill>
                  <a:schemeClr val="tx1">
                    <a:lumMod val="75000"/>
                    <a:lumOff val="25000"/>
                  </a:schemeClr>
                </a:solidFill>
              </a:rPr>
              <a:t>LSTM</a:t>
            </a:r>
            <a:r>
              <a:rPr lang="zh-CN" altLang="en-US" sz="1400" dirty="0">
                <a:solidFill>
                  <a:schemeClr val="tx1">
                    <a:lumMod val="75000"/>
                    <a:lumOff val="25000"/>
                  </a:schemeClr>
                </a:solidFill>
              </a:rPr>
              <a:t>结构，</a:t>
            </a:r>
            <a:r>
              <a:rPr lang="zh-CN" altLang="en-US" sz="1400" b="1" dirty="0">
                <a:solidFill>
                  <a:schemeClr val="tx1">
                    <a:lumMod val="75000"/>
                    <a:lumOff val="25000"/>
                  </a:schemeClr>
                </a:solidFill>
              </a:rPr>
              <a:t>效果卓著</a:t>
            </a:r>
            <a:r>
              <a:rPr lang="zh-CN" altLang="en-US" sz="1400" dirty="0">
                <a:solidFill>
                  <a:schemeClr val="tx1">
                    <a:lumMod val="75000"/>
                    <a:lumOff val="25000"/>
                  </a:schemeClr>
                </a:solidFill>
              </a:rPr>
              <a:t>。</a:t>
            </a:r>
          </a:p>
        </p:txBody>
      </p:sp>
      <p:sp>
        <p:nvSpPr>
          <p:cNvPr id="23" name="ïŝlïdê">
            <a:extLst>
              <a:ext uri="{FF2B5EF4-FFF2-40B4-BE49-F238E27FC236}">
                <a16:creationId xmlns:a16="http://schemas.microsoft.com/office/drawing/2014/main" id="{5B59EFFA-6612-4E5D-8BE3-9DC74776FC88}"/>
              </a:ext>
            </a:extLst>
          </p:cNvPr>
          <p:cNvSpPr txBox="1"/>
          <p:nvPr/>
        </p:nvSpPr>
        <p:spPr>
          <a:xfrm>
            <a:off x="7270937"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zh-CN" altLang="en-US" b="1" dirty="0"/>
              <a:t>华为云</a:t>
            </a:r>
          </a:p>
        </p:txBody>
      </p:sp>
      <p:sp>
        <p:nvSpPr>
          <p:cNvPr id="24" name="îṣľídè">
            <a:extLst>
              <a:ext uri="{FF2B5EF4-FFF2-40B4-BE49-F238E27FC236}">
                <a16:creationId xmlns:a16="http://schemas.microsoft.com/office/drawing/2014/main" id="{0641C295-8B01-41BE-ADCE-F5CF82CA72BD}"/>
              </a:ext>
            </a:extLst>
          </p:cNvPr>
          <p:cNvSpPr txBox="1"/>
          <p:nvPr/>
        </p:nvSpPr>
        <p:spPr bwMode="auto">
          <a:xfrm>
            <a:off x="7270936" y="4429354"/>
            <a:ext cx="2145371" cy="2009545"/>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zh-CN" altLang="en-US" sz="1400" dirty="0">
                <a:solidFill>
                  <a:schemeClr val="tx1">
                    <a:lumMod val="75000"/>
                    <a:lumOff val="25000"/>
                  </a:schemeClr>
                </a:solidFill>
              </a:rPr>
              <a:t>组内使用华为云</a:t>
            </a:r>
            <a:r>
              <a:rPr lang="en-US" altLang="zh-CN" sz="1400" dirty="0">
                <a:solidFill>
                  <a:schemeClr val="tx1">
                    <a:lumMod val="75000"/>
                    <a:lumOff val="25000"/>
                  </a:schemeClr>
                </a:solidFill>
              </a:rPr>
              <a:t>DevOps</a:t>
            </a:r>
            <a:r>
              <a:rPr lang="zh-CN" altLang="en-US" sz="1400" dirty="0">
                <a:solidFill>
                  <a:schemeClr val="tx1">
                    <a:lumMod val="75000"/>
                    <a:lumOff val="25000"/>
                  </a:schemeClr>
                </a:solidFill>
              </a:rPr>
              <a:t>平台进行</a:t>
            </a:r>
            <a:r>
              <a:rPr lang="en-US" altLang="zh-CN" sz="1400" dirty="0">
                <a:solidFill>
                  <a:schemeClr val="tx1">
                    <a:lumMod val="75000"/>
                    <a:lumOff val="25000"/>
                  </a:schemeClr>
                </a:solidFill>
              </a:rPr>
              <a:t>Git</a:t>
            </a:r>
            <a:r>
              <a:rPr lang="zh-CN" altLang="en-US" sz="1400" dirty="0">
                <a:solidFill>
                  <a:schemeClr val="tx1">
                    <a:lumMod val="75000"/>
                    <a:lumOff val="25000"/>
                  </a:schemeClr>
                </a:solidFill>
              </a:rPr>
              <a:t>协作。两条华为流水线，让</a:t>
            </a:r>
            <a:r>
              <a:rPr lang="zh-CN" altLang="en-US" sz="1400" b="1" dirty="0">
                <a:solidFill>
                  <a:schemeClr val="tx1">
                    <a:lumMod val="75000"/>
                    <a:lumOff val="25000"/>
                  </a:schemeClr>
                </a:solidFill>
              </a:rPr>
              <a:t>我们每日交付，每日部署。系统永远在线。</a:t>
            </a:r>
          </a:p>
        </p:txBody>
      </p:sp>
      <p:sp>
        <p:nvSpPr>
          <p:cNvPr id="25" name="îśļîḓè">
            <a:extLst>
              <a:ext uri="{FF2B5EF4-FFF2-40B4-BE49-F238E27FC236}">
                <a16:creationId xmlns:a16="http://schemas.microsoft.com/office/drawing/2014/main" id="{986613CF-A402-4293-8111-27C2785CFA64}"/>
              </a:ext>
            </a:extLst>
          </p:cNvPr>
          <p:cNvSpPr/>
          <p:nvPr/>
        </p:nvSpPr>
        <p:spPr bwMode="auto">
          <a:xfrm>
            <a:off x="9354714"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7" name="îṥlidé">
            <a:extLst>
              <a:ext uri="{FF2B5EF4-FFF2-40B4-BE49-F238E27FC236}">
                <a16:creationId xmlns:a16="http://schemas.microsoft.com/office/drawing/2014/main" id="{C3A581BE-7411-44C0-8A80-DC9F2F14ED57}"/>
              </a:ext>
            </a:extLst>
          </p:cNvPr>
          <p:cNvSpPr txBox="1"/>
          <p:nvPr/>
        </p:nvSpPr>
        <p:spPr>
          <a:xfrm>
            <a:off x="9507942"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Fusion</a:t>
            </a:r>
            <a:r>
              <a:rPr lang="zh-CN" altLang="en-US" b="1" dirty="0"/>
              <a:t> </a:t>
            </a:r>
            <a:r>
              <a:rPr lang="en-US" altLang="zh-CN" b="1" dirty="0"/>
              <a:t>Charts</a:t>
            </a:r>
          </a:p>
        </p:txBody>
      </p:sp>
      <p:sp>
        <p:nvSpPr>
          <p:cNvPr id="28" name="işḷïḑè">
            <a:extLst>
              <a:ext uri="{FF2B5EF4-FFF2-40B4-BE49-F238E27FC236}">
                <a16:creationId xmlns:a16="http://schemas.microsoft.com/office/drawing/2014/main" id="{2DC6C406-ADBF-45E0-A169-B1818153E61B}"/>
              </a:ext>
            </a:extLst>
          </p:cNvPr>
          <p:cNvSpPr txBox="1"/>
          <p:nvPr/>
        </p:nvSpPr>
        <p:spPr bwMode="auto">
          <a:xfrm>
            <a:off x="9491362" y="4429354"/>
            <a:ext cx="2145371" cy="2164485"/>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zh-CN" altLang="en-US" sz="1400" dirty="0">
                <a:solidFill>
                  <a:schemeClr val="tx1">
                    <a:lumMod val="75000"/>
                    <a:lumOff val="25000"/>
                  </a:schemeClr>
                </a:solidFill>
              </a:rPr>
              <a:t>基金软件少不了可视化功能。使用</a:t>
            </a:r>
            <a:r>
              <a:rPr lang="en-US" altLang="zh-CN" sz="1400" dirty="0">
                <a:solidFill>
                  <a:schemeClr val="tx1">
                    <a:lumMod val="75000"/>
                    <a:lumOff val="25000"/>
                  </a:schemeClr>
                </a:solidFill>
              </a:rPr>
              <a:t>Fusion Charts &amp; Echarts &amp; Ant Design</a:t>
            </a:r>
            <a:r>
              <a:rPr lang="zh-CN" altLang="en-US" sz="1400" dirty="0">
                <a:solidFill>
                  <a:schemeClr val="tx1">
                    <a:lumMod val="75000"/>
                    <a:lumOff val="25000"/>
                  </a:schemeClr>
                </a:solidFill>
              </a:rPr>
              <a:t> </a:t>
            </a:r>
            <a:r>
              <a:rPr lang="en-US" altLang="zh-CN" sz="1400" dirty="0">
                <a:solidFill>
                  <a:schemeClr val="tx1">
                    <a:lumMod val="75000"/>
                    <a:lumOff val="25000"/>
                  </a:schemeClr>
                </a:solidFill>
              </a:rPr>
              <a:t>Charts</a:t>
            </a:r>
            <a:r>
              <a:rPr lang="zh-CN" altLang="en-US" sz="1400" dirty="0">
                <a:solidFill>
                  <a:schemeClr val="tx1">
                    <a:lumMod val="75000"/>
                    <a:lumOff val="25000"/>
                  </a:schemeClr>
                </a:solidFill>
              </a:rPr>
              <a:t>制作的图表，</a:t>
            </a:r>
            <a:r>
              <a:rPr lang="zh-CN" altLang="en-US" sz="1400" b="1" dirty="0">
                <a:solidFill>
                  <a:schemeClr val="tx1">
                    <a:lumMod val="75000"/>
                    <a:lumOff val="25000"/>
                  </a:schemeClr>
                </a:solidFill>
              </a:rPr>
              <a:t>能看又能打。</a:t>
            </a:r>
          </a:p>
        </p:txBody>
      </p:sp>
      <p:grpSp>
        <p:nvGrpSpPr>
          <p:cNvPr id="43" name="组合 42">
            <a:extLst>
              <a:ext uri="{FF2B5EF4-FFF2-40B4-BE49-F238E27FC236}">
                <a16:creationId xmlns:a16="http://schemas.microsoft.com/office/drawing/2014/main" id="{1382BB50-922F-4D8A-AA3A-5B06FD295FE5}"/>
              </a:ext>
            </a:extLst>
          </p:cNvPr>
          <p:cNvGrpSpPr/>
          <p:nvPr/>
        </p:nvGrpSpPr>
        <p:grpSpPr>
          <a:xfrm>
            <a:off x="8093591" y="2456521"/>
            <a:ext cx="500063" cy="544513"/>
            <a:chOff x="12939712" y="4197350"/>
            <a:chExt cx="500063" cy="544513"/>
          </a:xfrm>
        </p:grpSpPr>
        <p:sp>
          <p:nvSpPr>
            <p:cNvPr id="32" name="Freeform 21">
              <a:extLst>
                <a:ext uri="{FF2B5EF4-FFF2-40B4-BE49-F238E27FC236}">
                  <a16:creationId xmlns:a16="http://schemas.microsoft.com/office/drawing/2014/main" id="{167518A7-DC02-4A4F-AB17-A819EC35D335}"/>
                </a:ext>
              </a:extLst>
            </p:cNvPr>
            <p:cNvSpPr>
              <a:spLocks noEditPoints="1"/>
            </p:cNvSpPr>
            <p:nvPr/>
          </p:nvSpPr>
          <p:spPr bwMode="auto">
            <a:xfrm>
              <a:off x="12939712" y="4197350"/>
              <a:ext cx="500063" cy="544513"/>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2">
              <a:extLst>
                <a:ext uri="{FF2B5EF4-FFF2-40B4-BE49-F238E27FC236}">
                  <a16:creationId xmlns:a16="http://schemas.microsoft.com/office/drawing/2014/main" id="{28B4CFF3-C803-4A29-A6B9-A583CE4B49A7}"/>
                </a:ext>
              </a:extLst>
            </p:cNvPr>
            <p:cNvSpPr>
              <a:spLocks/>
            </p:cNvSpPr>
            <p:nvPr/>
          </p:nvSpPr>
          <p:spPr bwMode="auto">
            <a:xfrm>
              <a:off x="13157200" y="4316413"/>
              <a:ext cx="65088" cy="25082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a:extLst>
              <a:ext uri="{FF2B5EF4-FFF2-40B4-BE49-F238E27FC236}">
                <a16:creationId xmlns:a16="http://schemas.microsoft.com/office/drawing/2014/main" id="{6901197C-D023-4FDC-9411-7CBE7A48361F}"/>
              </a:ext>
            </a:extLst>
          </p:cNvPr>
          <p:cNvGrpSpPr/>
          <p:nvPr/>
        </p:nvGrpSpPr>
        <p:grpSpPr>
          <a:xfrm>
            <a:off x="5828077" y="2456521"/>
            <a:ext cx="542925" cy="544513"/>
            <a:chOff x="13896975" y="4197350"/>
            <a:chExt cx="542925" cy="544513"/>
          </a:xfrm>
        </p:grpSpPr>
        <p:sp>
          <p:nvSpPr>
            <p:cNvPr id="34" name="Freeform 23">
              <a:extLst>
                <a:ext uri="{FF2B5EF4-FFF2-40B4-BE49-F238E27FC236}">
                  <a16:creationId xmlns:a16="http://schemas.microsoft.com/office/drawing/2014/main" id="{5258A2E5-BC31-406F-99FF-C2AEC1B51F78}"/>
                </a:ext>
              </a:extLst>
            </p:cNvPr>
            <p:cNvSpPr>
              <a:spLocks/>
            </p:cNvSpPr>
            <p:nvPr/>
          </p:nvSpPr>
          <p:spPr bwMode="auto">
            <a:xfrm>
              <a:off x="14038262" y="4338638"/>
              <a:ext cx="163513" cy="163513"/>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4">
              <a:extLst>
                <a:ext uri="{FF2B5EF4-FFF2-40B4-BE49-F238E27FC236}">
                  <a16:creationId xmlns:a16="http://schemas.microsoft.com/office/drawing/2014/main" id="{96CDF9C6-8BD9-4A75-95DC-0FFE315CE72E}"/>
                </a:ext>
              </a:extLst>
            </p:cNvPr>
            <p:cNvSpPr>
              <a:spLocks/>
            </p:cNvSpPr>
            <p:nvPr/>
          </p:nvSpPr>
          <p:spPr bwMode="auto">
            <a:xfrm>
              <a:off x="13896975" y="4197350"/>
              <a:ext cx="542925" cy="544513"/>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30" name="Picture 6" descr="MySQL - 维基百科，自由的百科全书">
            <a:extLst>
              <a:ext uri="{FF2B5EF4-FFF2-40B4-BE49-F238E27FC236}">
                <a16:creationId xmlns:a16="http://schemas.microsoft.com/office/drawing/2014/main" id="{7CF269B6-3701-4B99-A027-C0F8712B4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4223" y="2407550"/>
            <a:ext cx="813318" cy="4188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pring Security Actual Dry Goods: User Details for User Information">
            <a:extLst>
              <a:ext uri="{FF2B5EF4-FFF2-40B4-BE49-F238E27FC236}">
                <a16:creationId xmlns:a16="http://schemas.microsoft.com/office/drawing/2014/main" id="{58605BEF-5843-4412-BD00-9CF93B05C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84" y="2209014"/>
            <a:ext cx="1493570" cy="836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转]实用Python开源爬虫项目列表| 秦江波的个人博客">
            <a:extLst>
              <a:ext uri="{FF2B5EF4-FFF2-40B4-BE49-F238E27FC236}">
                <a16:creationId xmlns:a16="http://schemas.microsoft.com/office/drawing/2014/main" id="{6AE5442D-CF3D-462C-B984-957220000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663" y="2165895"/>
            <a:ext cx="1439528" cy="9254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 tensorflow/tensorflow: An Open Source Machine Learning Framework  for Everyone">
            <a:extLst>
              <a:ext uri="{FF2B5EF4-FFF2-40B4-BE49-F238E27FC236}">
                <a16:creationId xmlns:a16="http://schemas.microsoft.com/office/drawing/2014/main" id="{EC46C362-67D8-42BB-91A0-831D8C3490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705" y="2206603"/>
            <a:ext cx="1465627" cy="820751"/>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660C44CE-EE2B-F345-8E25-7C17F28D171B}"/>
              </a:ext>
            </a:extLst>
          </p:cNvPr>
          <p:cNvSpPr/>
          <p:nvPr/>
        </p:nvSpPr>
        <p:spPr>
          <a:xfrm>
            <a:off x="9826952" y="1967986"/>
            <a:ext cx="1527606" cy="12147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2060" name="Picture 12" descr="华为云| 猎云网">
            <a:extLst>
              <a:ext uri="{FF2B5EF4-FFF2-40B4-BE49-F238E27FC236}">
                <a16:creationId xmlns:a16="http://schemas.microsoft.com/office/drawing/2014/main" id="{5895AE4E-51F9-4D8A-A4C4-29804BF70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7945" y="2235476"/>
            <a:ext cx="1551352" cy="77567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4E959A71-653D-274F-BBC0-89920593237D}"/>
              </a:ext>
            </a:extLst>
          </p:cNvPr>
          <p:cNvPicPr>
            <a:picLocks noChangeAspect="1"/>
          </p:cNvPicPr>
          <p:nvPr/>
        </p:nvPicPr>
        <p:blipFill>
          <a:blip r:embed="rId7"/>
          <a:stretch>
            <a:fillRect/>
          </a:stretch>
        </p:blipFill>
        <p:spPr>
          <a:xfrm>
            <a:off x="9894834" y="2664803"/>
            <a:ext cx="1369161" cy="311367"/>
          </a:xfrm>
          <a:prstGeom prst="rect">
            <a:avLst/>
          </a:prstGeom>
        </p:spPr>
      </p:pic>
      <p:pic>
        <p:nvPicPr>
          <p:cNvPr id="15" name="图形 14">
            <a:extLst>
              <a:ext uri="{FF2B5EF4-FFF2-40B4-BE49-F238E27FC236}">
                <a16:creationId xmlns:a16="http://schemas.microsoft.com/office/drawing/2014/main" id="{B0C51B07-B3FD-7840-A084-4E9C29F2DD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89165" y="2207713"/>
            <a:ext cx="1399894" cy="257071"/>
          </a:xfrm>
          <a:prstGeom prst="rect">
            <a:avLst/>
          </a:prstGeom>
        </p:spPr>
      </p:pic>
    </p:spTree>
    <p:extLst>
      <p:ext uri="{BB962C8B-B14F-4D97-AF65-F5344CB8AC3E}">
        <p14:creationId xmlns:p14="http://schemas.microsoft.com/office/powerpoint/2010/main" val="4003364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30">
            <a:extLst>
              <a:ext uri="{FF2B5EF4-FFF2-40B4-BE49-F238E27FC236}">
                <a16:creationId xmlns:a16="http://schemas.microsoft.com/office/drawing/2014/main" id="{33EA4054-69DA-42E2-B0C8-D2965A5AE444}"/>
              </a:ext>
            </a:extLst>
          </p:cNvPr>
          <p:cNvSpPr>
            <a:spLocks noGrp="1"/>
          </p:cNvSpPr>
          <p:nvPr>
            <p:ph type="body" sz="quarter" idx="14"/>
          </p:nvPr>
        </p:nvSpPr>
        <p:spPr/>
        <p:txBody>
          <a:bodyPr/>
          <a:lstStyle/>
          <a:p>
            <a:r>
              <a:rPr lang="zh-CN" altLang="en-US" dirty="0"/>
              <a:t>技术架构</a:t>
            </a:r>
          </a:p>
        </p:txBody>
      </p:sp>
      <p:sp>
        <p:nvSpPr>
          <p:cNvPr id="4" name="iŝḻíḋe">
            <a:extLst>
              <a:ext uri="{FF2B5EF4-FFF2-40B4-BE49-F238E27FC236}">
                <a16:creationId xmlns:a16="http://schemas.microsoft.com/office/drawing/2014/main" id="{515761BC-1C75-4CD4-9F23-9AF63E67BDAC}"/>
              </a:ext>
            </a:extLst>
          </p:cNvPr>
          <p:cNvSpPr/>
          <p:nvPr/>
        </p:nvSpPr>
        <p:spPr>
          <a:xfrm>
            <a:off x="9262270" y="1592263"/>
            <a:ext cx="2636716" cy="2273028"/>
          </a:xfrm>
          <a:prstGeom prst="hexagon">
            <a:avLst>
              <a:gd name="adj" fmla="val 28930"/>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en-US" altLang="zh-CN" sz="1467" b="1" dirty="0">
                <a:solidFill>
                  <a:schemeClr val="bg1"/>
                </a:solidFill>
              </a:rPr>
              <a:t>TFS</a:t>
            </a:r>
            <a:r>
              <a:rPr lang="zh-CN" altLang="en-US" sz="1467" b="1" dirty="0">
                <a:solidFill>
                  <a:schemeClr val="bg1"/>
                </a:solidFill>
              </a:rPr>
              <a:t>与</a:t>
            </a:r>
            <a:r>
              <a:rPr lang="en-US" altLang="zh-CN" sz="1467" b="1" dirty="0">
                <a:solidFill>
                  <a:schemeClr val="bg1"/>
                </a:solidFill>
              </a:rPr>
              <a:t>Java</a:t>
            </a:r>
            <a:r>
              <a:rPr lang="zh-CN" altLang="en-US" sz="1467" b="1" dirty="0">
                <a:solidFill>
                  <a:schemeClr val="bg1"/>
                </a:solidFill>
              </a:rPr>
              <a:t>通信</a:t>
            </a:r>
          </a:p>
        </p:txBody>
      </p:sp>
      <p:sp>
        <p:nvSpPr>
          <p:cNvPr id="5" name="îSḷíḋè">
            <a:extLst>
              <a:ext uri="{FF2B5EF4-FFF2-40B4-BE49-F238E27FC236}">
                <a16:creationId xmlns:a16="http://schemas.microsoft.com/office/drawing/2014/main" id="{7035D593-16F7-4C4E-9550-B65524F0124B}"/>
              </a:ext>
            </a:extLst>
          </p:cNvPr>
          <p:cNvSpPr/>
          <p:nvPr/>
        </p:nvSpPr>
        <p:spPr>
          <a:xfrm>
            <a:off x="7025264" y="1592263"/>
            <a:ext cx="2636716" cy="2273028"/>
          </a:xfrm>
          <a:prstGeom prst="hexagon">
            <a:avLst>
              <a:gd name="adj" fmla="val 28930"/>
              <a:gd name="vf" fmla="val 11547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en-US" altLang="zh-CN" sz="1467" b="1" dirty="0">
                <a:solidFill>
                  <a:schemeClr val="bg1"/>
                </a:solidFill>
              </a:rPr>
              <a:t>TFS</a:t>
            </a:r>
            <a:r>
              <a:rPr lang="zh-CN" altLang="en-US" sz="1467" b="1" dirty="0">
                <a:solidFill>
                  <a:schemeClr val="bg1"/>
                </a:solidFill>
              </a:rPr>
              <a:t>运行环境</a:t>
            </a:r>
          </a:p>
        </p:txBody>
      </p:sp>
      <p:sp>
        <p:nvSpPr>
          <p:cNvPr id="6" name="iṩļiḋê">
            <a:extLst>
              <a:ext uri="{FF2B5EF4-FFF2-40B4-BE49-F238E27FC236}">
                <a16:creationId xmlns:a16="http://schemas.microsoft.com/office/drawing/2014/main" id="{D570A44D-9B59-4AF9-A299-9EAF904FB57A}"/>
              </a:ext>
            </a:extLst>
          </p:cNvPr>
          <p:cNvSpPr/>
          <p:nvPr/>
        </p:nvSpPr>
        <p:spPr>
          <a:xfrm>
            <a:off x="293015" y="1592263"/>
            <a:ext cx="2636716" cy="2273028"/>
          </a:xfrm>
          <a:prstGeom prst="hexagon">
            <a:avLst>
              <a:gd name="adj" fmla="val 28930"/>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467" b="1" dirty="0">
                <a:solidFill>
                  <a:schemeClr val="bg1"/>
                </a:solidFill>
              </a:rPr>
              <a:t>静态页面</a:t>
            </a:r>
          </a:p>
        </p:txBody>
      </p:sp>
      <p:sp>
        <p:nvSpPr>
          <p:cNvPr id="7" name="îS1íḑé">
            <a:extLst>
              <a:ext uri="{FF2B5EF4-FFF2-40B4-BE49-F238E27FC236}">
                <a16:creationId xmlns:a16="http://schemas.microsoft.com/office/drawing/2014/main" id="{8B1EA605-788E-4273-84AC-FBBE2FE9CC98}"/>
              </a:ext>
            </a:extLst>
          </p:cNvPr>
          <p:cNvSpPr/>
          <p:nvPr/>
        </p:nvSpPr>
        <p:spPr>
          <a:xfrm>
            <a:off x="2544175" y="1592263"/>
            <a:ext cx="2636716" cy="2273028"/>
          </a:xfrm>
          <a:prstGeom prst="hexagon">
            <a:avLst>
              <a:gd name="adj" fmla="val 28930"/>
              <a:gd name="vf" fmla="val 11547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600" b="1" dirty="0"/>
              <a:t>前端缓存</a:t>
            </a:r>
          </a:p>
        </p:txBody>
      </p:sp>
      <p:sp>
        <p:nvSpPr>
          <p:cNvPr id="8" name="iṣlîḓé">
            <a:extLst>
              <a:ext uri="{FF2B5EF4-FFF2-40B4-BE49-F238E27FC236}">
                <a16:creationId xmlns:a16="http://schemas.microsoft.com/office/drawing/2014/main" id="{06C220A6-CBFF-4154-85ED-6857AD9D9671}"/>
              </a:ext>
            </a:extLst>
          </p:cNvPr>
          <p:cNvSpPr/>
          <p:nvPr/>
        </p:nvSpPr>
        <p:spPr>
          <a:xfrm>
            <a:off x="4781181" y="1592263"/>
            <a:ext cx="2636716" cy="2273028"/>
          </a:xfrm>
          <a:prstGeom prst="hexagon">
            <a:avLst>
              <a:gd name="adj" fmla="val 28930"/>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1" forceAA="0" compatLnSpc="1">
            <a:prstTxWarp prst="textNoShape">
              <a:avLst/>
            </a:prstTxWarp>
            <a:normAutofit/>
          </a:bodyPr>
          <a:lstStyle/>
          <a:p>
            <a:pPr marL="0" lvl="1" algn="ctr"/>
            <a:r>
              <a:rPr lang="zh-CN" altLang="en-US" sz="1600" b="1" dirty="0"/>
              <a:t>运行训练模型</a:t>
            </a:r>
          </a:p>
        </p:txBody>
      </p:sp>
      <p:sp>
        <p:nvSpPr>
          <p:cNvPr id="9" name="ï$ļiďê">
            <a:extLst>
              <a:ext uri="{FF2B5EF4-FFF2-40B4-BE49-F238E27FC236}">
                <a16:creationId xmlns:a16="http://schemas.microsoft.com/office/drawing/2014/main" id="{8BCD5CA5-1A8F-4969-AEA6-D539CBCF55AD}"/>
              </a:ext>
            </a:extLst>
          </p:cNvPr>
          <p:cNvSpPr/>
          <p:nvPr/>
        </p:nvSpPr>
        <p:spPr bwMode="auto">
          <a:xfrm>
            <a:off x="4873625"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0" name="îṩ1iḓê">
            <a:extLst>
              <a:ext uri="{FF2B5EF4-FFF2-40B4-BE49-F238E27FC236}">
                <a16:creationId xmlns:a16="http://schemas.microsoft.com/office/drawing/2014/main" id="{007FAAAC-92CB-463E-87F7-A44DAB829006}"/>
              </a:ext>
            </a:extLst>
          </p:cNvPr>
          <p:cNvSpPr/>
          <p:nvPr/>
        </p:nvSpPr>
        <p:spPr bwMode="auto">
          <a:xfrm>
            <a:off x="2636619"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1" name="i$ļiďê">
            <a:extLst>
              <a:ext uri="{FF2B5EF4-FFF2-40B4-BE49-F238E27FC236}">
                <a16:creationId xmlns:a16="http://schemas.microsoft.com/office/drawing/2014/main" id="{573F76AB-823F-40AB-AB98-14766878290F}"/>
              </a:ext>
            </a:extLst>
          </p:cNvPr>
          <p:cNvSpPr/>
          <p:nvPr/>
        </p:nvSpPr>
        <p:spPr bwMode="auto">
          <a:xfrm>
            <a:off x="385459"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2" name="iṡľiďè">
            <a:extLst>
              <a:ext uri="{FF2B5EF4-FFF2-40B4-BE49-F238E27FC236}">
                <a16:creationId xmlns:a16="http://schemas.microsoft.com/office/drawing/2014/main" id="{094E9ED2-7A86-4B45-A4E6-C8216577D962}"/>
              </a:ext>
            </a:extLst>
          </p:cNvPr>
          <p:cNvSpPr/>
          <p:nvPr/>
        </p:nvSpPr>
        <p:spPr bwMode="auto">
          <a:xfrm>
            <a:off x="7117708"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7" name="ïşļiḓè">
            <a:extLst>
              <a:ext uri="{FF2B5EF4-FFF2-40B4-BE49-F238E27FC236}">
                <a16:creationId xmlns:a16="http://schemas.microsoft.com/office/drawing/2014/main" id="{07C3FD17-B9C9-4025-8354-57F885BDF1D4}"/>
              </a:ext>
            </a:extLst>
          </p:cNvPr>
          <p:cNvSpPr txBox="1"/>
          <p:nvPr/>
        </p:nvSpPr>
        <p:spPr>
          <a:xfrm>
            <a:off x="538688"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Photoshop</a:t>
            </a:r>
            <a:endParaRPr lang="zh-CN" altLang="en-US" b="1" dirty="0"/>
          </a:p>
        </p:txBody>
      </p:sp>
      <p:sp>
        <p:nvSpPr>
          <p:cNvPr id="18" name="iŝliḑè">
            <a:extLst>
              <a:ext uri="{FF2B5EF4-FFF2-40B4-BE49-F238E27FC236}">
                <a16:creationId xmlns:a16="http://schemas.microsoft.com/office/drawing/2014/main" id="{8F36F6EC-3CD4-4FD9-B612-9E6F1A900091}"/>
              </a:ext>
            </a:extLst>
          </p:cNvPr>
          <p:cNvSpPr txBox="1"/>
          <p:nvPr/>
        </p:nvSpPr>
        <p:spPr bwMode="auto">
          <a:xfrm>
            <a:off x="538687" y="4429355"/>
            <a:ext cx="2145371" cy="1644874"/>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30000"/>
              </a:lnSpc>
            </a:pPr>
            <a:r>
              <a:rPr lang="en-US" altLang="zh-CN" sz="1400" dirty="0">
                <a:solidFill>
                  <a:schemeClr val="tx1">
                    <a:lumMod val="75000"/>
                    <a:lumOff val="25000"/>
                  </a:schemeClr>
                </a:solidFill>
              </a:rPr>
              <a:t>UI</a:t>
            </a:r>
            <a:r>
              <a:rPr lang="zh-CN" altLang="en-US" sz="1400" dirty="0">
                <a:solidFill>
                  <a:schemeClr val="tx1">
                    <a:lumMod val="75000"/>
                    <a:lumOff val="25000"/>
                  </a:schemeClr>
                </a:solidFill>
              </a:rPr>
              <a:t>是用户见到我们的第一印象。我们用</a:t>
            </a:r>
            <a:r>
              <a:rPr lang="en-US" altLang="zh-CN" sz="1400" dirty="0">
                <a:solidFill>
                  <a:schemeClr val="tx1">
                    <a:lumMod val="75000"/>
                    <a:lumOff val="25000"/>
                  </a:schemeClr>
                </a:solidFill>
              </a:rPr>
              <a:t>Photoshop</a:t>
            </a:r>
            <a:r>
              <a:rPr lang="zh-CN" altLang="en-US" sz="1400" dirty="0">
                <a:solidFill>
                  <a:schemeClr val="tx1">
                    <a:lumMod val="75000"/>
                    <a:lumOff val="25000"/>
                  </a:schemeClr>
                </a:solidFill>
              </a:rPr>
              <a:t>完成了大量前端背景图和小图标，</a:t>
            </a:r>
            <a:r>
              <a:rPr lang="en-US" altLang="zh-CN" sz="1400" b="1" dirty="0">
                <a:solidFill>
                  <a:schemeClr val="tx1">
                    <a:lumMod val="75000"/>
                    <a:lumOff val="25000"/>
                  </a:schemeClr>
                </a:solidFill>
              </a:rPr>
              <a:t>RN</a:t>
            </a:r>
            <a:r>
              <a:rPr lang="zh-CN" altLang="en-US" sz="1400" b="1" dirty="0">
                <a:solidFill>
                  <a:schemeClr val="tx1">
                    <a:lumMod val="75000"/>
                    <a:lumOff val="25000"/>
                  </a:schemeClr>
                </a:solidFill>
              </a:rPr>
              <a:t>更增色</a:t>
            </a:r>
            <a:r>
              <a:rPr lang="zh-CN" altLang="en-US" sz="1400" dirty="0">
                <a:solidFill>
                  <a:schemeClr val="tx1">
                    <a:lumMod val="75000"/>
                    <a:lumOff val="25000"/>
                  </a:schemeClr>
                </a:solidFill>
              </a:rPr>
              <a:t>。</a:t>
            </a:r>
          </a:p>
        </p:txBody>
      </p:sp>
      <p:sp>
        <p:nvSpPr>
          <p:cNvPr id="19" name="îslídê">
            <a:extLst>
              <a:ext uri="{FF2B5EF4-FFF2-40B4-BE49-F238E27FC236}">
                <a16:creationId xmlns:a16="http://schemas.microsoft.com/office/drawing/2014/main" id="{9548817D-E347-4D6D-92DD-7F5ABAB48942}"/>
              </a:ext>
            </a:extLst>
          </p:cNvPr>
          <p:cNvSpPr txBox="1"/>
          <p:nvPr/>
        </p:nvSpPr>
        <p:spPr>
          <a:xfrm>
            <a:off x="2789848" y="3865291"/>
            <a:ext cx="2145371" cy="564063"/>
          </a:xfrm>
          <a:prstGeom prst="rect">
            <a:avLst/>
          </a:prstGeom>
          <a:noFill/>
        </p:spPr>
        <p:txBody>
          <a:bodyPr wrap="square" lIns="91440" tIns="45720" rIns="91440" bIns="45720" anchor="ctr" anchorCtr="1">
            <a:normAutofit fontScale="92500" lnSpcReduction="10000"/>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sz="1800" b="1" dirty="0"/>
              <a:t>React</a:t>
            </a:r>
            <a:r>
              <a:rPr lang="zh-CN" altLang="en-US" sz="1800" b="1" dirty="0"/>
              <a:t> </a:t>
            </a:r>
            <a:r>
              <a:rPr lang="en-US" altLang="zh-CN" sz="1800" b="1" dirty="0"/>
              <a:t>Native</a:t>
            </a:r>
            <a:r>
              <a:rPr lang="zh-CN" altLang="en-US" sz="1800" b="1" dirty="0"/>
              <a:t> </a:t>
            </a:r>
            <a:r>
              <a:rPr lang="en-US" altLang="zh-CN" sz="1800" b="1" dirty="0"/>
              <a:t>Storage</a:t>
            </a:r>
            <a:endParaRPr lang="zh-CN" altLang="en-US" sz="1800" b="1" dirty="0"/>
          </a:p>
        </p:txBody>
      </p:sp>
      <p:sp>
        <p:nvSpPr>
          <p:cNvPr id="20" name="îšḷîḍê">
            <a:extLst>
              <a:ext uri="{FF2B5EF4-FFF2-40B4-BE49-F238E27FC236}">
                <a16:creationId xmlns:a16="http://schemas.microsoft.com/office/drawing/2014/main" id="{5A052526-2DB9-4819-BB6A-8C6EF1F22709}"/>
              </a:ext>
            </a:extLst>
          </p:cNvPr>
          <p:cNvSpPr txBox="1"/>
          <p:nvPr/>
        </p:nvSpPr>
        <p:spPr bwMode="auto">
          <a:xfrm>
            <a:off x="2789847" y="4429355"/>
            <a:ext cx="2145371" cy="1644874"/>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zh-CN" altLang="en-US" sz="1400" dirty="0">
                <a:solidFill>
                  <a:schemeClr val="tx1">
                    <a:lumMod val="75000"/>
                    <a:lumOff val="25000"/>
                  </a:schemeClr>
                </a:solidFill>
              </a:rPr>
              <a:t>前端采用基于</a:t>
            </a:r>
            <a:r>
              <a:rPr lang="en-US" altLang="zh-CN" sz="1400" dirty="0" err="1">
                <a:solidFill>
                  <a:schemeClr val="tx1">
                    <a:lumMod val="75000"/>
                    <a:lumOff val="25000"/>
                  </a:schemeClr>
                </a:solidFill>
              </a:rPr>
              <a:t>RocksDB</a:t>
            </a:r>
            <a:r>
              <a:rPr lang="zh-CN" altLang="en-US" sz="1400" dirty="0">
                <a:solidFill>
                  <a:schemeClr val="tx1">
                    <a:lumMod val="75000"/>
                    <a:lumOff val="25000"/>
                  </a:schemeClr>
                </a:solidFill>
              </a:rPr>
              <a:t>的</a:t>
            </a:r>
            <a:r>
              <a:rPr lang="en-US" altLang="zh-CN" sz="1400" dirty="0">
                <a:solidFill>
                  <a:schemeClr val="tx1">
                    <a:lumMod val="75000"/>
                    <a:lumOff val="25000"/>
                  </a:schemeClr>
                </a:solidFill>
              </a:rPr>
              <a:t>RN</a:t>
            </a:r>
            <a:r>
              <a:rPr lang="zh-CN" altLang="en-US" sz="1400" dirty="0">
                <a:solidFill>
                  <a:schemeClr val="tx1">
                    <a:lumMod val="75000"/>
                    <a:lumOff val="25000"/>
                  </a:schemeClr>
                </a:solidFill>
              </a:rPr>
              <a:t> </a:t>
            </a:r>
            <a:r>
              <a:rPr lang="en-US" altLang="zh-CN" sz="1400" dirty="0">
                <a:solidFill>
                  <a:schemeClr val="tx1">
                    <a:lumMod val="75000"/>
                    <a:lumOff val="25000"/>
                  </a:schemeClr>
                </a:solidFill>
              </a:rPr>
              <a:t>Storage</a:t>
            </a:r>
            <a:r>
              <a:rPr lang="zh-CN" altLang="en-US" sz="1400" dirty="0">
                <a:solidFill>
                  <a:schemeClr val="tx1">
                    <a:lumMod val="75000"/>
                    <a:lumOff val="25000"/>
                  </a:schemeClr>
                </a:solidFill>
              </a:rPr>
              <a:t>，存储时效性不强的信息。</a:t>
            </a:r>
          </a:p>
        </p:txBody>
      </p:sp>
      <p:sp>
        <p:nvSpPr>
          <p:cNvPr id="21" name="íśḻîḍe">
            <a:extLst>
              <a:ext uri="{FF2B5EF4-FFF2-40B4-BE49-F238E27FC236}">
                <a16:creationId xmlns:a16="http://schemas.microsoft.com/office/drawing/2014/main" id="{6AA734FF-CBB6-4A2E-925C-5049DDF4B812}"/>
              </a:ext>
            </a:extLst>
          </p:cNvPr>
          <p:cNvSpPr txBox="1"/>
          <p:nvPr/>
        </p:nvSpPr>
        <p:spPr>
          <a:xfrm>
            <a:off x="5026853" y="3865291"/>
            <a:ext cx="2145371" cy="564063"/>
          </a:xfrm>
          <a:prstGeom prst="rect">
            <a:avLst/>
          </a:prstGeom>
          <a:noFill/>
        </p:spPr>
        <p:txBody>
          <a:bodyPr wrap="square" lIns="91440" tIns="45720" rIns="91440" bIns="45720" anchor="ctr" anchorCtr="1">
            <a:normAutofit fontScale="92500" lnSpcReduction="10000"/>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err="1"/>
              <a:t>Tensorflow</a:t>
            </a:r>
            <a:r>
              <a:rPr lang="en-US" altLang="zh-CN" b="1" dirty="0"/>
              <a:t> Serving</a:t>
            </a:r>
            <a:endParaRPr lang="zh-CN" altLang="en-US" b="1" dirty="0"/>
          </a:p>
        </p:txBody>
      </p:sp>
      <p:sp>
        <p:nvSpPr>
          <p:cNvPr id="22" name="islîḍè">
            <a:extLst>
              <a:ext uri="{FF2B5EF4-FFF2-40B4-BE49-F238E27FC236}">
                <a16:creationId xmlns:a16="http://schemas.microsoft.com/office/drawing/2014/main" id="{16303007-E57F-4413-ABB2-6ED6130508DF}"/>
              </a:ext>
            </a:extLst>
          </p:cNvPr>
          <p:cNvSpPr txBox="1"/>
          <p:nvPr/>
        </p:nvSpPr>
        <p:spPr bwMode="auto">
          <a:xfrm>
            <a:off x="5026852" y="4429355"/>
            <a:ext cx="2145371" cy="1766172"/>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en-US" altLang="zh-CN" sz="1400" dirty="0">
                <a:solidFill>
                  <a:schemeClr val="tx1">
                    <a:lumMod val="75000"/>
                    <a:lumOff val="25000"/>
                  </a:schemeClr>
                </a:solidFill>
              </a:rPr>
              <a:t>TensorFlow Serving </a:t>
            </a:r>
            <a:r>
              <a:rPr lang="zh-CN" altLang="en-US" sz="1400" dirty="0">
                <a:solidFill>
                  <a:schemeClr val="tx1">
                    <a:lumMod val="75000"/>
                    <a:lumOff val="25000"/>
                  </a:schemeClr>
                </a:solidFill>
              </a:rPr>
              <a:t>是一个适用于机器学习模型的灵活、高性能应用系统，</a:t>
            </a:r>
            <a:r>
              <a:rPr lang="zh-CN" altLang="en-US" sz="1400" b="1" dirty="0">
                <a:solidFill>
                  <a:schemeClr val="tx1">
                    <a:lumMod val="75000"/>
                    <a:lumOff val="25000"/>
                  </a:schemeClr>
                </a:solidFill>
              </a:rPr>
              <a:t>专为生产环境而设计</a:t>
            </a:r>
            <a:r>
              <a:rPr lang="zh-CN" altLang="en-US" sz="1400" dirty="0">
                <a:solidFill>
                  <a:schemeClr val="tx1">
                    <a:lumMod val="75000"/>
                    <a:lumOff val="25000"/>
                  </a:schemeClr>
                </a:solidFill>
              </a:rPr>
              <a:t>。</a:t>
            </a:r>
          </a:p>
        </p:txBody>
      </p:sp>
      <p:sp>
        <p:nvSpPr>
          <p:cNvPr id="23" name="ïŝlïdê">
            <a:extLst>
              <a:ext uri="{FF2B5EF4-FFF2-40B4-BE49-F238E27FC236}">
                <a16:creationId xmlns:a16="http://schemas.microsoft.com/office/drawing/2014/main" id="{5B59EFFA-6612-4E5D-8BE3-9DC74776FC88}"/>
              </a:ext>
            </a:extLst>
          </p:cNvPr>
          <p:cNvSpPr txBox="1"/>
          <p:nvPr/>
        </p:nvSpPr>
        <p:spPr>
          <a:xfrm>
            <a:off x="7270937"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a:t>Docker</a:t>
            </a:r>
            <a:endParaRPr lang="zh-CN" altLang="en-US" b="1" dirty="0"/>
          </a:p>
        </p:txBody>
      </p:sp>
      <p:sp>
        <p:nvSpPr>
          <p:cNvPr id="24" name="îṣľídè">
            <a:extLst>
              <a:ext uri="{FF2B5EF4-FFF2-40B4-BE49-F238E27FC236}">
                <a16:creationId xmlns:a16="http://schemas.microsoft.com/office/drawing/2014/main" id="{0641C295-8B01-41BE-ADCE-F5CF82CA72BD}"/>
              </a:ext>
            </a:extLst>
          </p:cNvPr>
          <p:cNvSpPr txBox="1"/>
          <p:nvPr/>
        </p:nvSpPr>
        <p:spPr bwMode="auto">
          <a:xfrm>
            <a:off x="7270936" y="4429354"/>
            <a:ext cx="2145371" cy="2009545"/>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en-US" altLang="zh-CN" sz="1400" dirty="0">
                <a:solidFill>
                  <a:schemeClr val="tx1">
                    <a:lumMod val="75000"/>
                    <a:lumOff val="25000"/>
                  </a:schemeClr>
                </a:solidFill>
              </a:rPr>
              <a:t>Docker </a:t>
            </a:r>
            <a:r>
              <a:rPr lang="zh-CN" altLang="en-US" sz="1400" dirty="0">
                <a:solidFill>
                  <a:schemeClr val="tx1">
                    <a:lumMod val="75000"/>
                    <a:lumOff val="25000"/>
                  </a:schemeClr>
                </a:solidFill>
              </a:rPr>
              <a:t>是一个开放源代码软件，是一个开放平台，用于开发应用、交付应用、运行应用。 </a:t>
            </a:r>
          </a:p>
        </p:txBody>
      </p:sp>
      <p:sp>
        <p:nvSpPr>
          <p:cNvPr id="25" name="îśļîḓè">
            <a:extLst>
              <a:ext uri="{FF2B5EF4-FFF2-40B4-BE49-F238E27FC236}">
                <a16:creationId xmlns:a16="http://schemas.microsoft.com/office/drawing/2014/main" id="{986613CF-A402-4293-8111-27C2785CFA64}"/>
              </a:ext>
            </a:extLst>
          </p:cNvPr>
          <p:cNvSpPr/>
          <p:nvPr/>
        </p:nvSpPr>
        <p:spPr bwMode="auto">
          <a:xfrm>
            <a:off x="9354714" y="1668296"/>
            <a:ext cx="2451827" cy="212224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7" name="îṥlidé">
            <a:extLst>
              <a:ext uri="{FF2B5EF4-FFF2-40B4-BE49-F238E27FC236}">
                <a16:creationId xmlns:a16="http://schemas.microsoft.com/office/drawing/2014/main" id="{C3A581BE-7411-44C0-8A80-DC9F2F14ED57}"/>
              </a:ext>
            </a:extLst>
          </p:cNvPr>
          <p:cNvSpPr txBox="1"/>
          <p:nvPr/>
        </p:nvSpPr>
        <p:spPr>
          <a:xfrm>
            <a:off x="9507942" y="3865291"/>
            <a:ext cx="2145371" cy="564063"/>
          </a:xfrm>
          <a:prstGeom prst="rect">
            <a:avLst/>
          </a:prstGeom>
          <a:noFill/>
        </p:spPr>
        <p:txBody>
          <a:bodyPr wrap="square" lIns="91440" tIns="45720" rIns="91440" bIns="45720" anchor="ctr" anchorCtr="1">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0" lvl="1" algn="ctr"/>
            <a:r>
              <a:rPr lang="en-US" altLang="zh-CN" b="1" dirty="0" err="1"/>
              <a:t>gRPC</a:t>
            </a:r>
            <a:endParaRPr lang="en-US" altLang="zh-CN" b="1" dirty="0"/>
          </a:p>
        </p:txBody>
      </p:sp>
      <p:sp>
        <p:nvSpPr>
          <p:cNvPr id="28" name="işḷïḑè">
            <a:extLst>
              <a:ext uri="{FF2B5EF4-FFF2-40B4-BE49-F238E27FC236}">
                <a16:creationId xmlns:a16="http://schemas.microsoft.com/office/drawing/2014/main" id="{2DC6C406-ADBF-45E0-A169-B1818153E61B}"/>
              </a:ext>
            </a:extLst>
          </p:cNvPr>
          <p:cNvSpPr txBox="1"/>
          <p:nvPr/>
        </p:nvSpPr>
        <p:spPr bwMode="auto">
          <a:xfrm>
            <a:off x="9491362" y="4429354"/>
            <a:ext cx="2260662" cy="2164485"/>
          </a:xfrm>
          <a:prstGeom prst="rect">
            <a:avLst/>
          </a:prstGeom>
          <a:noFill/>
          <a:ln w="9525">
            <a:noFill/>
            <a:miter lim="800000"/>
            <a:headEnd/>
            <a:tailEnd/>
          </a:ln>
        </p:spPr>
        <p:txBody>
          <a:bodyPr wrap="square" lIns="91440" tIns="45720" rIns="91440" bIns="45720" anchor="t" anchorCtr="1">
            <a:noAutofit/>
            <a:scene3d>
              <a:camera prst="orthographicFront"/>
              <a:lightRig rig="threePt" dir="t"/>
            </a:scene3d>
            <a:sp3d>
              <a:bevelT w="0" h="0"/>
            </a:sp3d>
          </a:bodyPr>
          <a:lstStyle/>
          <a:p>
            <a:pPr>
              <a:lnSpc>
                <a:spcPct val="140000"/>
              </a:lnSpc>
            </a:pPr>
            <a:r>
              <a:rPr lang="en-US" altLang="zh-CN" sz="1400" dirty="0">
                <a:solidFill>
                  <a:schemeClr val="tx1">
                    <a:lumMod val="75000"/>
                    <a:lumOff val="25000"/>
                  </a:schemeClr>
                </a:solidFill>
              </a:rPr>
              <a:t>Google</a:t>
            </a:r>
            <a:r>
              <a:rPr lang="zh-CN" altLang="en-US" sz="1400" dirty="0">
                <a:solidFill>
                  <a:schemeClr val="tx1">
                    <a:lumMod val="75000"/>
                    <a:lumOff val="25000"/>
                  </a:schemeClr>
                </a:solidFill>
              </a:rPr>
              <a:t>开源远程过程调用 系统。使用</a:t>
            </a:r>
            <a:r>
              <a:rPr lang="en-US" altLang="zh-CN" sz="1400" dirty="0">
                <a:solidFill>
                  <a:schemeClr val="tx1">
                    <a:lumMod val="75000"/>
                    <a:lumOff val="25000"/>
                  </a:schemeClr>
                </a:solidFill>
              </a:rPr>
              <a:t>Protocol Buffers </a:t>
            </a:r>
            <a:r>
              <a:rPr lang="zh-CN" altLang="en-US" sz="1400" dirty="0">
                <a:solidFill>
                  <a:schemeClr val="tx1">
                    <a:lumMod val="75000"/>
                    <a:lumOff val="25000"/>
                  </a:schemeClr>
                </a:solidFill>
              </a:rPr>
              <a:t>作为接口描述语言。</a:t>
            </a:r>
            <a:r>
              <a:rPr lang="zh-CN" altLang="en-US" sz="1400" b="1" dirty="0">
                <a:solidFill>
                  <a:schemeClr val="tx1">
                    <a:lumMod val="75000"/>
                    <a:lumOff val="25000"/>
                  </a:schemeClr>
                </a:solidFill>
              </a:rPr>
              <a:t>用于微服务框架下，多种语言服务之间的高效交互。</a:t>
            </a:r>
          </a:p>
        </p:txBody>
      </p:sp>
      <p:grpSp>
        <p:nvGrpSpPr>
          <p:cNvPr id="44" name="组合 43">
            <a:extLst>
              <a:ext uri="{FF2B5EF4-FFF2-40B4-BE49-F238E27FC236}">
                <a16:creationId xmlns:a16="http://schemas.microsoft.com/office/drawing/2014/main" id="{6901197C-D023-4FDC-9411-7CBE7A48361F}"/>
              </a:ext>
            </a:extLst>
          </p:cNvPr>
          <p:cNvGrpSpPr/>
          <p:nvPr/>
        </p:nvGrpSpPr>
        <p:grpSpPr>
          <a:xfrm>
            <a:off x="5828077" y="2456521"/>
            <a:ext cx="542925" cy="544513"/>
            <a:chOff x="13896975" y="4197350"/>
            <a:chExt cx="542925" cy="544513"/>
          </a:xfrm>
        </p:grpSpPr>
        <p:sp>
          <p:nvSpPr>
            <p:cNvPr id="34" name="Freeform 23">
              <a:extLst>
                <a:ext uri="{FF2B5EF4-FFF2-40B4-BE49-F238E27FC236}">
                  <a16:creationId xmlns:a16="http://schemas.microsoft.com/office/drawing/2014/main" id="{5258A2E5-BC31-406F-99FF-C2AEC1B51F78}"/>
                </a:ext>
              </a:extLst>
            </p:cNvPr>
            <p:cNvSpPr>
              <a:spLocks/>
            </p:cNvSpPr>
            <p:nvPr/>
          </p:nvSpPr>
          <p:spPr bwMode="auto">
            <a:xfrm>
              <a:off x="14038262" y="4338638"/>
              <a:ext cx="163513" cy="163513"/>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4">
              <a:extLst>
                <a:ext uri="{FF2B5EF4-FFF2-40B4-BE49-F238E27FC236}">
                  <a16:creationId xmlns:a16="http://schemas.microsoft.com/office/drawing/2014/main" id="{96CDF9C6-8BD9-4A75-95DC-0FFE315CE72E}"/>
                </a:ext>
              </a:extLst>
            </p:cNvPr>
            <p:cNvSpPr>
              <a:spLocks/>
            </p:cNvSpPr>
            <p:nvPr/>
          </p:nvSpPr>
          <p:spPr bwMode="auto">
            <a:xfrm>
              <a:off x="13896975" y="4197350"/>
              <a:ext cx="542925" cy="544513"/>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30" name="Picture 6" descr="MySQL - 维基百科，自由的百科全书">
            <a:extLst>
              <a:ext uri="{FF2B5EF4-FFF2-40B4-BE49-F238E27FC236}">
                <a16:creationId xmlns:a16="http://schemas.microsoft.com/office/drawing/2014/main" id="{7CF269B6-3701-4B99-A027-C0F8712B4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4223" y="2407550"/>
            <a:ext cx="813318" cy="418859"/>
          </a:xfrm>
          <a:prstGeom prst="rect">
            <a:avLst/>
          </a:prstGeom>
          <a:noFill/>
          <a:extLst>
            <a:ext uri="{909E8E84-426E-40DD-AFC4-6F175D3DCCD1}">
              <a14:hiddenFill xmlns:a14="http://schemas.microsoft.com/office/drawing/2010/main">
                <a:solidFill>
                  <a:srgbClr val="FFFFFF"/>
                </a:solidFill>
              </a14:hiddenFill>
            </a:ext>
          </a:extLst>
        </p:spPr>
      </p:pic>
      <p:pic>
        <p:nvPicPr>
          <p:cNvPr id="39" name="图形 38">
            <a:extLst>
              <a:ext uri="{FF2B5EF4-FFF2-40B4-BE49-F238E27FC236}">
                <a16:creationId xmlns:a16="http://schemas.microsoft.com/office/drawing/2014/main" id="{DD20D5EF-573F-4B96-9D01-48B201F9F6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3907" y="2165895"/>
            <a:ext cx="797941" cy="775777"/>
          </a:xfrm>
          <a:prstGeom prst="rect">
            <a:avLst/>
          </a:prstGeom>
        </p:spPr>
      </p:pic>
      <p:pic>
        <p:nvPicPr>
          <p:cNvPr id="3" name="图片 2">
            <a:extLst>
              <a:ext uri="{FF2B5EF4-FFF2-40B4-BE49-F238E27FC236}">
                <a16:creationId xmlns:a16="http://schemas.microsoft.com/office/drawing/2014/main" id="{E63419A2-436D-4F77-A93A-DC3C423870C3}"/>
              </a:ext>
            </a:extLst>
          </p:cNvPr>
          <p:cNvPicPr>
            <a:picLocks noChangeAspect="1"/>
          </p:cNvPicPr>
          <p:nvPr/>
        </p:nvPicPr>
        <p:blipFill>
          <a:blip r:embed="rId5"/>
          <a:stretch>
            <a:fillRect/>
          </a:stretch>
        </p:blipFill>
        <p:spPr>
          <a:xfrm>
            <a:off x="3280658" y="2014082"/>
            <a:ext cx="1198473" cy="1168605"/>
          </a:xfrm>
          <a:prstGeom prst="rect">
            <a:avLst/>
          </a:prstGeom>
        </p:spPr>
      </p:pic>
      <p:pic>
        <p:nvPicPr>
          <p:cNvPr id="13" name="图片 12">
            <a:extLst>
              <a:ext uri="{FF2B5EF4-FFF2-40B4-BE49-F238E27FC236}">
                <a16:creationId xmlns:a16="http://schemas.microsoft.com/office/drawing/2014/main" id="{E4A8022A-31B1-482C-8980-7C52355466E6}"/>
              </a:ext>
            </a:extLst>
          </p:cNvPr>
          <p:cNvPicPr>
            <a:picLocks noChangeAspect="1"/>
          </p:cNvPicPr>
          <p:nvPr/>
        </p:nvPicPr>
        <p:blipFill>
          <a:blip r:embed="rId6"/>
          <a:stretch>
            <a:fillRect/>
          </a:stretch>
        </p:blipFill>
        <p:spPr>
          <a:xfrm>
            <a:off x="5633827" y="2348447"/>
            <a:ext cx="931424" cy="705097"/>
          </a:xfrm>
          <a:prstGeom prst="rect">
            <a:avLst/>
          </a:prstGeom>
        </p:spPr>
      </p:pic>
      <p:pic>
        <p:nvPicPr>
          <p:cNvPr id="15" name="图片 14">
            <a:extLst>
              <a:ext uri="{FF2B5EF4-FFF2-40B4-BE49-F238E27FC236}">
                <a16:creationId xmlns:a16="http://schemas.microsoft.com/office/drawing/2014/main" id="{C46EFA4A-DC73-4BD9-9448-BC2F6CB358F0}"/>
              </a:ext>
            </a:extLst>
          </p:cNvPr>
          <p:cNvPicPr>
            <a:picLocks noChangeAspect="1"/>
          </p:cNvPicPr>
          <p:nvPr/>
        </p:nvPicPr>
        <p:blipFill>
          <a:blip r:embed="rId7"/>
          <a:stretch>
            <a:fillRect/>
          </a:stretch>
        </p:blipFill>
        <p:spPr>
          <a:xfrm>
            <a:off x="9982343" y="2344762"/>
            <a:ext cx="1278699" cy="562752"/>
          </a:xfrm>
          <a:prstGeom prst="rect">
            <a:avLst/>
          </a:prstGeom>
        </p:spPr>
      </p:pic>
      <p:pic>
        <p:nvPicPr>
          <p:cNvPr id="1026" name="Picture 2">
            <a:extLst>
              <a:ext uri="{FF2B5EF4-FFF2-40B4-BE49-F238E27FC236}">
                <a16:creationId xmlns:a16="http://schemas.microsoft.com/office/drawing/2014/main" id="{A7C368A2-01FD-480F-877A-68B4A2CC70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8496" y="2537624"/>
            <a:ext cx="1883773" cy="44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982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A7A2B30B-87E8-4BD9-8883-0A8202CEC822}"/>
              </a:ext>
            </a:extLst>
          </p:cNvPr>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99B5B53-89E7-4363-90B4-4B16A9F0A3FA}"/>
              </a:ext>
            </a:extLst>
          </p:cNvPr>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D71C9D21-DC31-41A5-9F7B-E4DD6EF7241B}"/>
              </a:ext>
            </a:extLst>
          </p:cNvPr>
          <p:cNvSpPr/>
          <p:nvPr/>
        </p:nvSpPr>
        <p:spPr>
          <a:xfrm>
            <a:off x="6091161" y="-16926"/>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F8E2D6BA-FDFD-4C46-BFF8-4E018C3EC625}"/>
              </a:ext>
            </a:extLst>
          </p:cNvPr>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AED9497-70EB-4AB6-97C6-FF5AD92E1B67}"/>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sp>
        <p:nvSpPr>
          <p:cNvPr id="19" name="文本框 18">
            <a:extLst>
              <a:ext uri="{FF2B5EF4-FFF2-40B4-BE49-F238E27FC236}">
                <a16:creationId xmlns:a16="http://schemas.microsoft.com/office/drawing/2014/main" id="{A1F1C854-0021-43D3-888B-64AA16246AE1}"/>
              </a:ext>
            </a:extLst>
          </p:cNvPr>
          <p:cNvSpPr txBox="1"/>
          <p:nvPr/>
        </p:nvSpPr>
        <p:spPr>
          <a:xfrm>
            <a:off x="317500" y="1419298"/>
            <a:ext cx="1757876" cy="1200329"/>
          </a:xfrm>
          <a:prstGeom prst="rect">
            <a:avLst/>
          </a:prstGeom>
          <a:noFill/>
        </p:spPr>
        <p:txBody>
          <a:bodyPr wrap="square" rtlCol="0">
            <a:spAutoFit/>
          </a:bodyPr>
          <a:lstStyle/>
          <a:p>
            <a:r>
              <a:rPr lang="en-US" altLang="zh-CN" sz="7200" b="1" dirty="0">
                <a:solidFill>
                  <a:schemeClr val="bg2">
                    <a:lumMod val="50000"/>
                  </a:schemeClr>
                </a:solidFill>
                <a:latin typeface="+mj-ea"/>
                <a:ea typeface="+mj-ea"/>
              </a:rPr>
              <a:t>01</a:t>
            </a:r>
            <a:endParaRPr lang="zh-CN" altLang="en-US" sz="7200" b="1" dirty="0">
              <a:solidFill>
                <a:schemeClr val="bg2">
                  <a:lumMod val="50000"/>
                </a:schemeClr>
              </a:solidFill>
              <a:latin typeface="+mj-ea"/>
              <a:ea typeface="+mj-ea"/>
            </a:endParaRPr>
          </a:p>
        </p:txBody>
      </p:sp>
      <p:sp>
        <p:nvSpPr>
          <p:cNvPr id="20" name="文本框 19">
            <a:extLst>
              <a:ext uri="{FF2B5EF4-FFF2-40B4-BE49-F238E27FC236}">
                <a16:creationId xmlns:a16="http://schemas.microsoft.com/office/drawing/2014/main" id="{277956D1-C2C8-41E9-8553-55DA18366DA9}"/>
              </a:ext>
            </a:extLst>
          </p:cNvPr>
          <p:cNvSpPr txBox="1"/>
          <p:nvPr/>
        </p:nvSpPr>
        <p:spPr>
          <a:xfrm>
            <a:off x="339090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02</a:t>
            </a:r>
            <a:endParaRPr lang="zh-CN" altLang="en-US" sz="7200" b="1" dirty="0">
              <a:solidFill>
                <a:schemeClr val="bg2">
                  <a:lumMod val="50000"/>
                </a:schemeClr>
              </a:solidFill>
            </a:endParaRPr>
          </a:p>
        </p:txBody>
      </p:sp>
      <p:sp>
        <p:nvSpPr>
          <p:cNvPr id="21" name="文本框 20">
            <a:extLst>
              <a:ext uri="{FF2B5EF4-FFF2-40B4-BE49-F238E27FC236}">
                <a16:creationId xmlns:a16="http://schemas.microsoft.com/office/drawing/2014/main" id="{2FF454A7-E847-489B-8290-9B9919A42B79}"/>
              </a:ext>
            </a:extLst>
          </p:cNvPr>
          <p:cNvSpPr txBox="1"/>
          <p:nvPr/>
        </p:nvSpPr>
        <p:spPr>
          <a:xfrm>
            <a:off x="6375572" y="1419299"/>
            <a:ext cx="1584325" cy="1200329"/>
          </a:xfrm>
          <a:prstGeom prst="rect">
            <a:avLst/>
          </a:prstGeom>
          <a:noFill/>
        </p:spPr>
        <p:txBody>
          <a:bodyPr wrap="square" rtlCol="0">
            <a:spAutoFit/>
          </a:bodyPr>
          <a:lstStyle/>
          <a:p>
            <a:r>
              <a:rPr lang="en-US" altLang="zh-CN" sz="7200" b="1" dirty="0">
                <a:solidFill>
                  <a:schemeClr val="bg1"/>
                </a:solidFill>
                <a:latin typeface="+mj-ea"/>
                <a:ea typeface="+mj-ea"/>
              </a:rPr>
              <a:t>03</a:t>
            </a:r>
            <a:endParaRPr lang="zh-CN" altLang="en-US" sz="7200" b="1" dirty="0">
              <a:solidFill>
                <a:schemeClr val="bg1"/>
              </a:solidFill>
              <a:latin typeface="+mj-ea"/>
              <a:ea typeface="+mj-ea"/>
            </a:endParaRPr>
          </a:p>
        </p:txBody>
      </p:sp>
      <p:sp>
        <p:nvSpPr>
          <p:cNvPr id="22" name="文本框 21">
            <a:extLst>
              <a:ext uri="{FF2B5EF4-FFF2-40B4-BE49-F238E27FC236}">
                <a16:creationId xmlns:a16="http://schemas.microsoft.com/office/drawing/2014/main" id="{6A9D83B9-3C0F-40BD-A8BB-68AC99102E98}"/>
              </a:ext>
            </a:extLst>
          </p:cNvPr>
          <p:cNvSpPr txBox="1"/>
          <p:nvPr/>
        </p:nvSpPr>
        <p:spPr>
          <a:xfrm>
            <a:off x="948055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04</a:t>
            </a:r>
            <a:endParaRPr lang="zh-CN" altLang="en-US" sz="7200" b="1" dirty="0">
              <a:solidFill>
                <a:schemeClr val="bg2">
                  <a:lumMod val="50000"/>
                </a:schemeClr>
              </a:solidFill>
            </a:endParaRPr>
          </a:p>
        </p:txBody>
      </p:sp>
      <p:sp>
        <p:nvSpPr>
          <p:cNvPr id="23" name="文本框 22">
            <a:extLst>
              <a:ext uri="{FF2B5EF4-FFF2-40B4-BE49-F238E27FC236}">
                <a16:creationId xmlns:a16="http://schemas.microsoft.com/office/drawing/2014/main" id="{578D8D65-49BA-47AB-BB79-2CC54A7BAC80}"/>
              </a:ext>
            </a:extLst>
          </p:cNvPr>
          <p:cNvSpPr txBox="1"/>
          <p:nvPr/>
        </p:nvSpPr>
        <p:spPr>
          <a:xfrm>
            <a:off x="317500" y="2782669"/>
            <a:ext cx="2203450" cy="646331"/>
          </a:xfrm>
          <a:prstGeom prst="rect">
            <a:avLst/>
          </a:prstGeom>
          <a:noFill/>
        </p:spPr>
        <p:txBody>
          <a:bodyPr wrap="square" rtlCol="0">
            <a:spAutoFit/>
          </a:bodyPr>
          <a:lstStyle/>
          <a:p>
            <a:pPr algn="ctr"/>
            <a:r>
              <a:rPr lang="zh-CN" altLang="en-US" sz="3600" b="1" dirty="0">
                <a:solidFill>
                  <a:schemeClr val="bg2">
                    <a:lumMod val="50000"/>
                  </a:schemeClr>
                </a:solidFill>
                <a:latin typeface="+mj-ea"/>
                <a:ea typeface="+mj-ea"/>
              </a:rPr>
              <a:t>实机演示</a:t>
            </a:r>
          </a:p>
        </p:txBody>
      </p:sp>
      <p:sp>
        <p:nvSpPr>
          <p:cNvPr id="24" name="文本框 23">
            <a:extLst>
              <a:ext uri="{FF2B5EF4-FFF2-40B4-BE49-F238E27FC236}">
                <a16:creationId xmlns:a16="http://schemas.microsoft.com/office/drawing/2014/main" id="{C412E3D6-0F77-4824-9628-9C83A9B8549D}"/>
              </a:ext>
            </a:extLst>
          </p:cNvPr>
          <p:cNvSpPr txBox="1"/>
          <p:nvPr/>
        </p:nvSpPr>
        <p:spPr>
          <a:xfrm>
            <a:off x="3390900" y="2782669"/>
            <a:ext cx="2057400" cy="646331"/>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技术路线</a:t>
            </a:r>
          </a:p>
        </p:txBody>
      </p:sp>
      <p:sp>
        <p:nvSpPr>
          <p:cNvPr id="25" name="文本框 24">
            <a:extLst>
              <a:ext uri="{FF2B5EF4-FFF2-40B4-BE49-F238E27FC236}">
                <a16:creationId xmlns:a16="http://schemas.microsoft.com/office/drawing/2014/main" id="{323930A4-9104-4413-A12E-0BC20C924E31}"/>
              </a:ext>
            </a:extLst>
          </p:cNvPr>
          <p:cNvSpPr txBox="1"/>
          <p:nvPr/>
        </p:nvSpPr>
        <p:spPr>
          <a:xfrm>
            <a:off x="6438900" y="2782669"/>
            <a:ext cx="2184400" cy="700769"/>
          </a:xfrm>
          <a:prstGeom prst="rect">
            <a:avLst/>
          </a:prstGeom>
          <a:noFill/>
        </p:spPr>
        <p:txBody>
          <a:bodyPr wrap="square" rtlCol="0">
            <a:spAutoFit/>
          </a:bodyPr>
          <a:lstStyle/>
          <a:p>
            <a:pPr>
              <a:lnSpc>
                <a:spcPct val="120000"/>
              </a:lnSpc>
            </a:pPr>
            <a:r>
              <a:rPr lang="zh-CN" altLang="en-US" sz="3600" b="1" dirty="0">
                <a:solidFill>
                  <a:schemeClr val="bg1"/>
                </a:solidFill>
                <a:latin typeface="+mj-ea"/>
                <a:ea typeface="+mj-ea"/>
              </a:rPr>
              <a:t>产品亮点</a:t>
            </a:r>
          </a:p>
        </p:txBody>
      </p:sp>
      <p:sp>
        <p:nvSpPr>
          <p:cNvPr id="26" name="文本框 25">
            <a:extLst>
              <a:ext uri="{FF2B5EF4-FFF2-40B4-BE49-F238E27FC236}">
                <a16:creationId xmlns:a16="http://schemas.microsoft.com/office/drawing/2014/main" id="{25A48024-82B4-4E01-808E-571A982BFBE4}"/>
              </a:ext>
            </a:extLst>
          </p:cNvPr>
          <p:cNvSpPr txBox="1"/>
          <p:nvPr/>
        </p:nvSpPr>
        <p:spPr>
          <a:xfrm>
            <a:off x="9480550" y="2782669"/>
            <a:ext cx="2919834" cy="646331"/>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非功能需求</a:t>
            </a:r>
          </a:p>
        </p:txBody>
      </p:sp>
      <p:sp>
        <p:nvSpPr>
          <p:cNvPr id="27" name="文本框 26">
            <a:extLst>
              <a:ext uri="{FF2B5EF4-FFF2-40B4-BE49-F238E27FC236}">
                <a16:creationId xmlns:a16="http://schemas.microsoft.com/office/drawing/2014/main" id="{F9BE9A23-F34E-49DA-8BFC-8FCE4E9398FE}"/>
              </a:ext>
            </a:extLst>
          </p:cNvPr>
          <p:cNvSpPr txBox="1"/>
          <p:nvPr/>
        </p:nvSpPr>
        <p:spPr>
          <a:xfrm>
            <a:off x="317500" y="3412074"/>
            <a:ext cx="2565400" cy="1169038"/>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在多种设备，多个环境下的实机演示。以视频方式呈现。</a:t>
            </a:r>
          </a:p>
        </p:txBody>
      </p:sp>
      <p:sp>
        <p:nvSpPr>
          <p:cNvPr id="28" name="文本框 27">
            <a:extLst>
              <a:ext uri="{FF2B5EF4-FFF2-40B4-BE49-F238E27FC236}">
                <a16:creationId xmlns:a16="http://schemas.microsoft.com/office/drawing/2014/main" id="{D541F59C-435C-4264-86B7-5EC6DC871EFF}"/>
              </a:ext>
            </a:extLst>
          </p:cNvPr>
          <p:cNvSpPr txBox="1"/>
          <p:nvPr/>
        </p:nvSpPr>
        <p:spPr>
          <a:xfrm>
            <a:off x="3378200" y="3412074"/>
            <a:ext cx="2565400" cy="799193"/>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我们所采用的技术路线和技术方案。</a:t>
            </a:r>
          </a:p>
        </p:txBody>
      </p:sp>
      <p:sp>
        <p:nvSpPr>
          <p:cNvPr id="29" name="文本框 28">
            <a:extLst>
              <a:ext uri="{FF2B5EF4-FFF2-40B4-BE49-F238E27FC236}">
                <a16:creationId xmlns:a16="http://schemas.microsoft.com/office/drawing/2014/main" id="{101421AC-B49B-41C1-97ED-3BD159C26610}"/>
              </a:ext>
            </a:extLst>
          </p:cNvPr>
          <p:cNvSpPr txBox="1"/>
          <p:nvPr/>
        </p:nvSpPr>
        <p:spPr>
          <a:xfrm>
            <a:off x="6426200" y="3412074"/>
            <a:ext cx="2565400" cy="1538370"/>
          </a:xfrm>
          <a:prstGeom prst="rect">
            <a:avLst/>
          </a:prstGeom>
          <a:noFill/>
        </p:spPr>
        <p:txBody>
          <a:bodyPr wrap="square" rtlCol="0">
            <a:spAutoFit/>
          </a:bodyPr>
          <a:lstStyle/>
          <a:p>
            <a:pPr>
              <a:lnSpc>
                <a:spcPct val="120000"/>
              </a:lnSpc>
            </a:pPr>
            <a:r>
              <a:rPr lang="zh-CN" altLang="en-US" sz="2000" b="1" dirty="0">
                <a:solidFill>
                  <a:schemeClr val="bg1"/>
                </a:solidFill>
                <a:latin typeface="+mj-ea"/>
                <a:ea typeface="+mj-ea"/>
              </a:rPr>
              <a:t>我们产品设计和技术架构上面的亮点。我们将追随产品产生的路线。</a:t>
            </a:r>
          </a:p>
        </p:txBody>
      </p:sp>
      <p:sp>
        <p:nvSpPr>
          <p:cNvPr id="30" name="文本框 29">
            <a:extLst>
              <a:ext uri="{FF2B5EF4-FFF2-40B4-BE49-F238E27FC236}">
                <a16:creationId xmlns:a16="http://schemas.microsoft.com/office/drawing/2014/main" id="{1B2F0481-F9D2-45A4-9333-4DC3FAB38739}"/>
              </a:ext>
            </a:extLst>
          </p:cNvPr>
          <p:cNvSpPr txBox="1"/>
          <p:nvPr/>
        </p:nvSpPr>
        <p:spPr>
          <a:xfrm>
            <a:off x="9486900" y="3412074"/>
            <a:ext cx="2565400" cy="1169038"/>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视野之外，我们做得怎么样？</a:t>
            </a:r>
          </a:p>
          <a:p>
            <a:pPr>
              <a:lnSpc>
                <a:spcPct val="120000"/>
              </a:lnSpc>
            </a:pPr>
            <a:endParaRPr lang="zh-CN" altLang="en-US" sz="2000" b="1" dirty="0">
              <a:solidFill>
                <a:schemeClr val="bg1"/>
              </a:solidFill>
              <a:latin typeface="+mj-ea"/>
              <a:ea typeface="+mj-ea"/>
            </a:endParaRPr>
          </a:p>
        </p:txBody>
      </p:sp>
      <p:grpSp>
        <p:nvGrpSpPr>
          <p:cNvPr id="31" name="组合 30">
            <a:extLst>
              <a:ext uri="{FF2B5EF4-FFF2-40B4-BE49-F238E27FC236}">
                <a16:creationId xmlns:a16="http://schemas.microsoft.com/office/drawing/2014/main" id="{04005A54-D9BF-4DF8-89B1-6FBA107C57D9}"/>
              </a:ext>
            </a:extLst>
          </p:cNvPr>
          <p:cNvGrpSpPr>
            <a:grpSpLocks noChangeAspect="1"/>
          </p:cNvGrpSpPr>
          <p:nvPr/>
        </p:nvGrpSpPr>
        <p:grpSpPr>
          <a:xfrm>
            <a:off x="1914525" y="5718900"/>
            <a:ext cx="727660" cy="720000"/>
            <a:chOff x="5576480" y="2694586"/>
            <a:chExt cx="1279425" cy="1265957"/>
          </a:xfrm>
          <a:noFill/>
        </p:grpSpPr>
        <p:sp>
          <p:nvSpPr>
            <p:cNvPr id="32" name="Freeform 30">
              <a:extLst>
                <a:ext uri="{FF2B5EF4-FFF2-40B4-BE49-F238E27FC236}">
                  <a16:creationId xmlns:a16="http://schemas.microsoft.com/office/drawing/2014/main" id="{827B63DE-3157-4560-80C9-D515535A7547}"/>
                </a:ext>
              </a:extLst>
            </p:cNvPr>
            <p:cNvSpPr>
              <a:spLocks/>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D3752953-D2DF-46A3-8318-ECE7D8DC14D8}"/>
                </a:ext>
              </a:extLst>
            </p:cNvPr>
            <p:cNvSpPr>
              <a:spLocks/>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E07E3828-51AF-464D-96B7-FF115AE9FE81}"/>
                </a:ext>
              </a:extLst>
            </p:cNvPr>
            <p:cNvSpPr>
              <a:spLocks/>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1346720B-9A29-4E17-9350-C83A1652F392}"/>
              </a:ext>
            </a:extLst>
          </p:cNvPr>
          <p:cNvGrpSpPr>
            <a:grpSpLocks noChangeAspect="1"/>
          </p:cNvGrpSpPr>
          <p:nvPr/>
        </p:nvGrpSpPr>
        <p:grpSpPr>
          <a:xfrm>
            <a:off x="7893234" y="5713649"/>
            <a:ext cx="885458" cy="720000"/>
            <a:chOff x="3977837" y="2665512"/>
            <a:chExt cx="1287483" cy="1046903"/>
          </a:xfrm>
          <a:solidFill>
            <a:schemeClr val="bg2"/>
          </a:solidFill>
        </p:grpSpPr>
        <p:sp>
          <p:nvSpPr>
            <p:cNvPr id="36" name="任意多边形: 形状 35">
              <a:extLst>
                <a:ext uri="{FF2B5EF4-FFF2-40B4-BE49-F238E27FC236}">
                  <a16:creationId xmlns:a16="http://schemas.microsoft.com/office/drawing/2014/main" id="{E67D8670-C362-4036-8644-C6EC276FE805}"/>
                </a:ext>
              </a:extLst>
            </p:cNvPr>
            <p:cNvSpPr>
              <a:spLocks/>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65">
              <a:extLst>
                <a:ext uri="{FF2B5EF4-FFF2-40B4-BE49-F238E27FC236}">
                  <a16:creationId xmlns:a16="http://schemas.microsoft.com/office/drawing/2014/main" id="{9258FDEB-145E-48EF-BD69-E550D61A5E34}"/>
                </a:ext>
              </a:extLst>
            </p:cNvPr>
            <p:cNvSpPr>
              <a:spLocks/>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66">
              <a:extLst>
                <a:ext uri="{FF2B5EF4-FFF2-40B4-BE49-F238E27FC236}">
                  <a16:creationId xmlns:a16="http://schemas.microsoft.com/office/drawing/2014/main" id="{CAB9644E-A072-43BB-A2A6-58AE8D98B7C7}"/>
                </a:ext>
              </a:extLst>
            </p:cNvPr>
            <p:cNvSpPr>
              <a:spLocks/>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67">
              <a:extLst>
                <a:ext uri="{FF2B5EF4-FFF2-40B4-BE49-F238E27FC236}">
                  <a16:creationId xmlns:a16="http://schemas.microsoft.com/office/drawing/2014/main" id="{D9A456A1-2C0B-49ED-BCEF-51FA1FE70F7A}"/>
                </a:ext>
              </a:extLst>
            </p:cNvPr>
            <p:cNvSpPr>
              <a:spLocks/>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71">
              <a:extLst>
                <a:ext uri="{FF2B5EF4-FFF2-40B4-BE49-F238E27FC236}">
                  <a16:creationId xmlns:a16="http://schemas.microsoft.com/office/drawing/2014/main" id="{32C03D77-98AD-4C02-BADD-4570D1004C61}"/>
                </a:ext>
              </a:extLst>
            </p:cNvPr>
            <p:cNvSpPr>
              <a:spLocks/>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a:extLst>
              <a:ext uri="{FF2B5EF4-FFF2-40B4-BE49-F238E27FC236}">
                <a16:creationId xmlns:a16="http://schemas.microsoft.com/office/drawing/2014/main" id="{F2C45809-7B2C-4C0C-AB49-E0042F6F902B}"/>
              </a:ext>
            </a:extLst>
          </p:cNvPr>
          <p:cNvGrpSpPr>
            <a:grpSpLocks noChangeAspect="1"/>
          </p:cNvGrpSpPr>
          <p:nvPr/>
        </p:nvGrpSpPr>
        <p:grpSpPr>
          <a:xfrm>
            <a:off x="10299875" y="5713649"/>
            <a:ext cx="1592732" cy="720000"/>
            <a:chOff x="306581" y="578557"/>
            <a:chExt cx="6259884" cy="2829805"/>
          </a:xfrm>
          <a:solidFill>
            <a:schemeClr val="bg2"/>
          </a:solidFill>
        </p:grpSpPr>
        <p:sp>
          <p:nvSpPr>
            <p:cNvPr id="42" name="任意多边形: 形状 41">
              <a:extLst>
                <a:ext uri="{FF2B5EF4-FFF2-40B4-BE49-F238E27FC236}">
                  <a16:creationId xmlns:a16="http://schemas.microsoft.com/office/drawing/2014/main" id="{FDD72E1A-A726-4176-AAD6-32577254EC94}"/>
                </a:ext>
              </a:extLst>
            </p:cNvPr>
            <p:cNvSpPr>
              <a:spLocks/>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BD2DA9DC-2A8A-4533-84F2-8D86FFD256E5}"/>
                </a:ext>
              </a:extLst>
            </p:cNvPr>
            <p:cNvSpPr>
              <a:spLocks/>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4" name="Freeform 8">
              <a:extLst>
                <a:ext uri="{FF2B5EF4-FFF2-40B4-BE49-F238E27FC236}">
                  <a16:creationId xmlns:a16="http://schemas.microsoft.com/office/drawing/2014/main" id="{C4AD2BE5-0466-4960-A655-1F17141F1CB9}"/>
                </a:ext>
              </a:extLst>
            </p:cNvPr>
            <p:cNvSpPr>
              <a:spLocks/>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a:extLst>
                <a:ext uri="{FF2B5EF4-FFF2-40B4-BE49-F238E27FC236}">
                  <a16:creationId xmlns:a16="http://schemas.microsoft.com/office/drawing/2014/main" id="{3DAE5787-CEA5-4187-9DA4-AA08627CCD97}"/>
                </a:ext>
              </a:extLst>
            </p:cNvPr>
            <p:cNvSpPr>
              <a:spLocks/>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4" name="组合 63">
            <a:extLst>
              <a:ext uri="{FF2B5EF4-FFF2-40B4-BE49-F238E27FC236}">
                <a16:creationId xmlns:a16="http://schemas.microsoft.com/office/drawing/2014/main" id="{E3A2E762-1DCC-4613-9B2C-5E7806B991FF}"/>
              </a:ext>
            </a:extLst>
          </p:cNvPr>
          <p:cNvGrpSpPr>
            <a:grpSpLocks noChangeAspect="1"/>
          </p:cNvGrpSpPr>
          <p:nvPr/>
        </p:nvGrpSpPr>
        <p:grpSpPr>
          <a:xfrm>
            <a:off x="4064000" y="5718900"/>
            <a:ext cx="1653525" cy="720000"/>
            <a:chOff x="433708" y="2470619"/>
            <a:chExt cx="2866028" cy="1247965"/>
          </a:xfrm>
          <a:solidFill>
            <a:schemeClr val="bg2"/>
          </a:solidFill>
        </p:grpSpPr>
        <p:sp>
          <p:nvSpPr>
            <p:cNvPr id="65" name="任意多边形: 形状 64">
              <a:extLst>
                <a:ext uri="{FF2B5EF4-FFF2-40B4-BE49-F238E27FC236}">
                  <a16:creationId xmlns:a16="http://schemas.microsoft.com/office/drawing/2014/main" id="{4D9161CA-09AD-430B-A3AF-ECE36672DDBE}"/>
                </a:ext>
              </a:extLst>
            </p:cNvPr>
            <p:cNvSpPr>
              <a:spLocks/>
            </p:cNvSpPr>
            <p:nvPr/>
          </p:nvSpPr>
          <p:spPr bwMode="auto">
            <a:xfrm>
              <a:off x="433708" y="24706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66" name="Freeform 49">
              <a:extLst>
                <a:ext uri="{FF2B5EF4-FFF2-40B4-BE49-F238E27FC236}">
                  <a16:creationId xmlns:a16="http://schemas.microsoft.com/office/drawing/2014/main" id="{9FCA70BF-8DC7-429D-8BA0-630221846A09}"/>
                </a:ext>
              </a:extLst>
            </p:cNvPr>
            <p:cNvSpPr>
              <a:spLocks/>
            </p:cNvSpPr>
            <p:nvPr/>
          </p:nvSpPr>
          <p:spPr bwMode="auto">
            <a:xfrm>
              <a:off x="1619765" y="3388205"/>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45754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海量，高速更新的数据从何而来？</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1" name="矩形 30">
            <a:extLst>
              <a:ext uri="{FF2B5EF4-FFF2-40B4-BE49-F238E27FC236}">
                <a16:creationId xmlns:a16="http://schemas.microsoft.com/office/drawing/2014/main" id="{684E9855-0285-4D7A-A6B6-F56324DA905F}"/>
              </a:ext>
            </a:extLst>
          </p:cNvPr>
          <p:cNvSpPr/>
          <p:nvPr/>
        </p:nvSpPr>
        <p:spPr>
          <a:xfrm>
            <a:off x="3335154" y="1587951"/>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3533397" y="172832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3908573" y="2089010"/>
            <a:ext cx="4626997" cy="2923108"/>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我们面临的第一大问题是，近</a:t>
            </a:r>
            <a:r>
              <a:rPr lang="en-US" altLang="zh-CN" sz="2400" dirty="0">
                <a:solidFill>
                  <a:schemeClr val="tx1">
                    <a:lumMod val="75000"/>
                    <a:lumOff val="25000"/>
                  </a:schemeClr>
                </a:solidFill>
              </a:rPr>
              <a:t>13000</a:t>
            </a:r>
            <a:r>
              <a:rPr lang="zh-CN" altLang="en-US" sz="2400" dirty="0">
                <a:solidFill>
                  <a:schemeClr val="tx1">
                    <a:lumMod val="75000"/>
                    <a:lumOff val="25000"/>
                  </a:schemeClr>
                </a:solidFill>
              </a:rPr>
              <a:t>只基金，每日产生约</a:t>
            </a:r>
            <a:r>
              <a:rPr lang="en-US" altLang="zh-CN" sz="2400" dirty="0">
                <a:solidFill>
                  <a:schemeClr val="tx1">
                    <a:lumMod val="75000"/>
                    <a:lumOff val="25000"/>
                  </a:schemeClr>
                </a:solidFill>
              </a:rPr>
              <a:t>400</a:t>
            </a:r>
            <a:r>
              <a:rPr lang="zh-CN" altLang="en-US" sz="2400" dirty="0">
                <a:solidFill>
                  <a:schemeClr val="tx1">
                    <a:lumMod val="75000"/>
                    <a:lumOff val="25000"/>
                  </a:schemeClr>
                </a:solidFill>
              </a:rPr>
              <a:t>万条实时净值数据；历史数据超过</a:t>
            </a:r>
            <a:r>
              <a:rPr lang="en-US" altLang="zh-CN" sz="2400" dirty="0">
                <a:solidFill>
                  <a:schemeClr val="tx1">
                    <a:lumMod val="75000"/>
                    <a:lumOff val="25000"/>
                  </a:schemeClr>
                </a:solidFill>
              </a:rPr>
              <a:t>1200</a:t>
            </a:r>
            <a:r>
              <a:rPr lang="zh-CN" altLang="en-US" sz="2400" dirty="0">
                <a:solidFill>
                  <a:schemeClr val="tx1">
                    <a:lumMod val="75000"/>
                    <a:lumOff val="25000"/>
                  </a:schemeClr>
                </a:solidFill>
              </a:rPr>
              <a:t>万条。股票数据更是高速更新，我们需要</a:t>
            </a:r>
            <a:r>
              <a:rPr lang="zh-CN" altLang="en-US" sz="2400" b="1" dirty="0">
                <a:solidFill>
                  <a:schemeClr val="tx1">
                    <a:lumMod val="75000"/>
                    <a:lumOff val="25000"/>
                  </a:schemeClr>
                </a:solidFill>
              </a:rPr>
              <a:t>强大的爬虫引擎</a:t>
            </a:r>
            <a:r>
              <a:rPr lang="zh-CN" altLang="en-US" sz="2400" dirty="0">
                <a:solidFill>
                  <a:schemeClr val="tx1">
                    <a:lumMod val="75000"/>
                    <a:lumOff val="25000"/>
                  </a:schemeClr>
                </a:solidFill>
              </a:rPr>
              <a:t>和</a:t>
            </a:r>
            <a:r>
              <a:rPr lang="zh-CN" altLang="en-US" sz="2400" b="1" dirty="0">
                <a:solidFill>
                  <a:schemeClr val="tx1">
                    <a:lumMod val="75000"/>
                    <a:lumOff val="25000"/>
                  </a:schemeClr>
                </a:solidFill>
              </a:rPr>
              <a:t>稳定的后台更新</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8432629" y="50007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3372484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4299"/>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5916</TotalTime>
  <Words>3802</Words>
  <Application>Microsoft Office PowerPoint</Application>
  <PresentationFormat>宽屏</PresentationFormat>
  <Paragraphs>347</Paragraphs>
  <Slides>44</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44</vt:i4>
      </vt:variant>
    </vt:vector>
  </HeadingPairs>
  <TitlesOfParts>
    <vt:vector size="56" baseType="lpstr">
      <vt:lpstr>Metropolis</vt:lpstr>
      <vt:lpstr>等线</vt:lpstr>
      <vt:lpstr>微软雅黑</vt:lpstr>
      <vt:lpstr>Arial</vt:lpstr>
      <vt:lpstr>Calibri</vt:lpstr>
      <vt:lpstr>Century Gothic</vt:lpstr>
      <vt:lpstr>Consolas</vt:lpstr>
      <vt:lpstr>Segoe UI</vt:lpstr>
      <vt:lpstr>Segoe UI Light</vt:lpstr>
      <vt:lpstr>Wingdings</vt:lpstr>
      <vt:lpstr>Office 主题​​</vt:lpstr>
      <vt:lpstr>1_OfficePLUS</vt:lpstr>
      <vt:lpstr>交我赚，您的基金投资专家。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Lee Yiyan</cp:lastModifiedBy>
  <cp:revision>447</cp:revision>
  <dcterms:created xsi:type="dcterms:W3CDTF">2019-01-23T14:14:04Z</dcterms:created>
  <dcterms:modified xsi:type="dcterms:W3CDTF">2021-09-13T07:28:01Z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